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16"/>
  </p:notesMasterIdLst>
  <p:sldIdLst>
    <p:sldId id="256" r:id="rId4"/>
    <p:sldId id="258" r:id="rId5"/>
    <p:sldId id="268" r:id="rId6"/>
    <p:sldId id="273" r:id="rId7"/>
    <p:sldId id="272" r:id="rId8"/>
    <p:sldId id="270" r:id="rId9"/>
    <p:sldId id="274" r:id="rId10"/>
    <p:sldId id="275" r:id="rId11"/>
    <p:sldId id="278" r:id="rId12"/>
    <p:sldId id="276" r:id="rId13"/>
    <p:sldId id="266" r:id="rId14"/>
    <p:sldId id="261" r:id="rId15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12" autoAdjust="0"/>
    <p:restoredTop sz="88175" autoAdjust="0"/>
  </p:normalViewPr>
  <p:slideViewPr>
    <p:cSldViewPr>
      <p:cViewPr>
        <p:scale>
          <a:sx n="83" d="100"/>
          <a:sy n="83" d="100"/>
        </p:scale>
        <p:origin x="1038" y="-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3D4349-9C0F-404C-8E00-E67D437B8D02}" type="datetimeFigureOut">
              <a:rPr lang="it-IT" smtClean="0"/>
              <a:t>02/12/2019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A2E2D8-712D-4314-9AF5-F29EE05E962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51683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NOTES:</a:t>
            </a:r>
            <a:b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Use this information during the first part of the step 4, for introducing the topic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A2E2D8-712D-4314-9AF5-F29EE05E9628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528868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NOTES:</a:t>
            </a:r>
            <a:b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Use this information during the first part of the step 4, for introducing the topic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A2E2D8-712D-4314-9AF5-F29EE05E9628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353900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A2E2D8-712D-4314-9AF5-F29EE05E9628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144740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A2E2D8-712D-4314-9AF5-F29EE05E9628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144740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A2E2D8-712D-4314-9AF5-F29EE05E9628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144740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g5ff9671e07_0_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1" name="Google Shape;331;g5ff9671e07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02/12/2019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02/12/2019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02/12/2019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02/12/2019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88431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02/12/2019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88880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02/12/2019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16155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02/12/2019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94276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02/12/2019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77217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02/12/2019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10249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02/12/2019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6556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02/12/2019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4156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02/12/2019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02/12/2019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79126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02/12/2019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57816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02/12/2019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103825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titolo" type="title">
  <p:cSld name="Diapositiva titolo"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5ff9671e07_0_13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7" name="Google Shape;167;g5ff9671e07_0_13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 rtl="0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68" name="Google Shape;168;g5ff9671e07_0_1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9" name="Google Shape;169;g5ff9671e07_0_1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0" name="Google Shape;170;g5ff9671e07_0_1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9976787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contenuto" type="obj">
  <p:cSld name="Titolo e contenuto"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5ff9671e07_0_1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3" name="Google Shape;173;g5ff9671e07_0_1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74" name="Google Shape;174;g5ff9671e07_0_1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5" name="Google Shape;175;g5ff9671e07_0_1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6" name="Google Shape;176;g5ff9671e07_0_1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9639388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estazione sezione" type="secHead">
  <p:cSld name="Intestazione sezione"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5ff9671e07_0_25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9" name="Google Shape;179;g5ff9671e07_0_25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 rtl="0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 rtl="0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80" name="Google Shape;180;g5ff9671e07_0_2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1" name="Google Shape;181;g5ff9671e07_0_2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2" name="Google Shape;182;g5ff9671e07_0_2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4146458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e contenuti" type="twoObj">
  <p:cSld name="Due contenuti"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5ff9671e07_0_3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5" name="Google Shape;185;g5ff9671e07_0_3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86" name="Google Shape;186;g5ff9671e07_0_31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87" name="Google Shape;187;g5ff9671e07_0_3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8" name="Google Shape;188;g5ff9671e07_0_3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9" name="Google Shape;189;g5ff9671e07_0_3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1942662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fronto" type="twoTxTwoObj">
  <p:cSld name="Confronto"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5ff9671e07_0_3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2" name="Google Shape;192;g5ff9671e07_0_38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00" cy="6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93" name="Google Shape;193;g5ff9671e07_0_38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00" cy="39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194" name="Google Shape;194;g5ff9671e07_0_38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900" cy="6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95" name="Google Shape;195;g5ff9671e07_0_38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900" cy="39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196" name="Google Shape;196;g5ff9671e07_0_3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7" name="Google Shape;197;g5ff9671e07_0_3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8" name="Google Shape;198;g5ff9671e07_0_3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163362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titolo" type="titleOnly">
  <p:cSld name="Solo titolo"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5ff9671e07_0_4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1" name="Google Shape;201;g5ff9671e07_0_4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2" name="Google Shape;202;g5ff9671e07_0_4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3" name="Google Shape;203;g5ff9671e07_0_4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6509254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uota" type="blank">
  <p:cSld name="Vuota"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5ff9671e07_0_5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6" name="Google Shape;206;g5ff9671e07_0_5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7" name="Google Shape;207;g5ff9671e07_0_5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53533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02/12/2019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to con didascalia" type="objTx">
  <p:cSld name="Contenuto con didascalia"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5ff9671e07_0_56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400" cy="116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0" name="Google Shape;210;g5ff9671e07_0_56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00" cy="58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211" name="Google Shape;211;g5ff9671e07_0_56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400" cy="469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212" name="Google Shape;212;g5ff9671e07_0_5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3" name="Google Shape;213;g5ff9671e07_0_5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4" name="Google Shape;214;g5ff9671e07_0_5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2249040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magine con didascalia" type="picTx">
  <p:cSld name="Immagine con didascalia"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5ff9671e07_0_63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7" name="Google Shape;217;g5ff9671e07_0_63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8" name="Google Shape;218;g5ff9671e07_0_63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219" name="Google Shape;219;g5ff9671e07_0_6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0" name="Google Shape;220;g5ff9671e07_0_6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1" name="Google Shape;221;g5ff9671e07_0_6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5704937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x">
  <p:cSld name="Titolo e testo verticale"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5ff9671e07_0_7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4" name="Google Shape;224;g5ff9671e07_0_70"/>
          <p:cNvSpPr txBox="1">
            <a:spLocks noGrp="1"/>
          </p:cNvSpPr>
          <p:nvPr>
            <p:ph type="body" idx="1"/>
          </p:nvPr>
        </p:nvSpPr>
        <p:spPr>
          <a:xfrm rot="5400000">
            <a:off x="2308950" y="-251550"/>
            <a:ext cx="4526100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5" name="Google Shape;225;g5ff9671e07_0_7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6" name="Google Shape;226;g5ff9671e07_0_7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7" name="Google Shape;227;g5ff9671e07_0_7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2534455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itleAndTx">
  <p:cSld name="1_Titolo e testo verticale"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5ff9671e07_0_76"/>
          <p:cNvSpPr txBox="1">
            <a:spLocks noGrp="1"/>
          </p:cNvSpPr>
          <p:nvPr>
            <p:ph type="title"/>
          </p:nvPr>
        </p:nvSpPr>
        <p:spPr>
          <a:xfrm rot="5400000">
            <a:off x="4732350" y="2171688"/>
            <a:ext cx="5851500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0" name="Google Shape;230;g5ff9671e07_0_76"/>
          <p:cNvSpPr txBox="1">
            <a:spLocks noGrp="1"/>
          </p:cNvSpPr>
          <p:nvPr>
            <p:ph type="body" idx="1"/>
          </p:nvPr>
        </p:nvSpPr>
        <p:spPr>
          <a:xfrm rot="5400000">
            <a:off x="541350" y="190488"/>
            <a:ext cx="5851500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1" name="Google Shape;231;g5ff9671e07_0_7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2" name="Google Shape;232;g5ff9671e07_0_7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3" name="Google Shape;233;g5ff9671e07_0_7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82722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02/12/2019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02/12/2019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02/12/2019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02/12/2019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02/12/2019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02/12/2019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9D355-16BD-4E45-BD9A-5EA878CF7CBD}" type="datetimeFigureOut">
              <a:rPr lang="it-IT" smtClean="0"/>
              <a:t>02/12/2019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41E1B-4F70-4964-A407-84C68BE8251C}" type="slidenum">
              <a:rPr lang="it-IT" smtClean="0"/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02/12/2019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0080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5ff9671e07_0_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1" name="Google Shape;161;g5ff9671e07_0_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2" name="Google Shape;162;g5ff9671e07_0_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3" name="Google Shape;163;g5ff9671e07_0_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4" name="Google Shape;164;g5ff9671e07_0_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58633375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slidescarnival.com/" TargetMode="External"/><Relationship Id="rId4" Type="http://schemas.openxmlformats.org/officeDocument/2006/relationships/hyperlink" Target="https://advicemedia.com/blog/epatient/the-doctor-will-skype-you-now-how-video-chat-services-are-changing-healthcare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Relationship Id="rId6" Type="http://schemas.openxmlformats.org/officeDocument/2006/relationships/hyperlink" Target="https://www.skype.com/" TargetMode="External"/><Relationship Id="rId5" Type="http://schemas.openxmlformats.org/officeDocument/2006/relationships/hyperlink" Target="https://www.who.int/goe/publications/goe_telemedicine_2010.pdf" TargetMode="External"/><Relationship Id="rId4" Type="http://schemas.openxmlformats.org/officeDocument/2006/relationships/hyperlink" Target="https://advicemedia.com/blog/epatient/the-doctor-will-skype-you-now-how-video-chat-services-are-changing-healthcare/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hyperlink" Target="http://www.skype.com&#1080;&#1083;&#1080;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who.int/goe/publications/goe_telemedicine_2010.pdf" TargetMode="External"/><Relationship Id="rId4" Type="http://schemas.openxmlformats.org/officeDocument/2006/relationships/hyperlink" Target="https://www.slidescarnival.com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dvicemedia.com/blog/epatient/the-doctor-will-skype-you-now-how-video-chat-services-are-changing-healthcare/" TargetMode="External"/><Relationship Id="rId5" Type="http://schemas.openxmlformats.org/officeDocument/2006/relationships/hyperlink" Target="https://advicemedia.com/blog/epatient" TargetMode="External"/><Relationship Id="rId4" Type="http://schemas.openxmlformats.org/officeDocument/2006/relationships/hyperlink" Target="https://www.slidescarnival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A9D4F975-CE55-48B8-A201-C31AE4DBC537}"/>
              </a:ext>
            </a:extLst>
          </p:cNvPr>
          <p:cNvSpPr txBox="1"/>
          <p:nvPr/>
        </p:nvSpPr>
        <p:spPr>
          <a:xfrm>
            <a:off x="3779912" y="4549676"/>
            <a:ext cx="53640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bg-BG" sz="4800" b="1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ПОЛОЖИТЕЛНИ</a:t>
            </a:r>
          </a:p>
          <a:p>
            <a:pPr algn="r"/>
            <a:r>
              <a:rPr lang="bg-BG" sz="4800" b="1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ОТРИЦАТЕЛНИ СТРАНИ НА СКАЙП</a:t>
            </a:r>
            <a:endParaRPr lang="it-IT" sz="4800" b="1" cap="al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42524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asellaDiTesto 14"/>
          <p:cNvSpPr txBox="1"/>
          <p:nvPr/>
        </p:nvSpPr>
        <p:spPr>
          <a:xfrm>
            <a:off x="3873292" y="382012"/>
            <a:ext cx="474703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24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ТЕРАПЕВТИЧНИ СЕСИИ И ГРУПИ ЗА ВЗАИМОПОМОЩ</a:t>
            </a:r>
            <a:r>
              <a:rPr lang="en-GB" sz="24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/>
            </a:r>
            <a:br>
              <a:rPr lang="en-GB" sz="2400" b="1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endParaRPr lang="en-GB" sz="24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bg-BG" sz="22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В здравепазването Скайп също се използва за:</a:t>
            </a:r>
            <a:endParaRPr lang="en-US" sz="2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sz="22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Провеждането на индивидуални или </a:t>
            </a:r>
            <a:r>
              <a:rPr lang="bg-BG" sz="22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групови терапевтични сесии</a:t>
            </a:r>
            <a:r>
              <a:rPr lang="en-US" sz="22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bg-BG" sz="22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с професионалисти (напр. </a:t>
            </a:r>
            <a:r>
              <a:rPr lang="bg-BG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п</a:t>
            </a:r>
            <a:r>
              <a:rPr lang="bg-BG" sz="22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сихолози, </a:t>
            </a:r>
            <a:r>
              <a:rPr lang="en-US" sz="22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bg-BG" sz="22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фасилитатори)</a:t>
            </a:r>
            <a:endParaRPr lang="en-US" sz="2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lvl="0" indent="-285750">
              <a:buClr>
                <a:srgbClr val="000000"/>
              </a:buClr>
              <a:buSzPts val="2400"/>
              <a:buFont typeface="Arial"/>
              <a:buChar char="•"/>
            </a:pPr>
            <a:r>
              <a:rPr lang="bg-BG" sz="2200" kern="0" dirty="0" smtClean="0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Организиране на </a:t>
            </a:r>
            <a:r>
              <a:rPr lang="bg-BG" sz="2200" b="1" kern="0" dirty="0" smtClean="0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групи за взаимопомощ </a:t>
            </a:r>
            <a:r>
              <a:rPr lang="bg-BG" sz="2200" kern="0" dirty="0" smtClean="0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 с приятели, или хора, които имат същите </a:t>
            </a:r>
            <a:r>
              <a:rPr lang="bg-BG" sz="2200" kern="0" dirty="0" smtClean="0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проблеми, </a:t>
            </a:r>
            <a:r>
              <a:rPr lang="bg-BG" sz="2200" kern="0" dirty="0" smtClean="0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с цел споделяне на преживявания, опит и съвети</a:t>
            </a:r>
            <a:endParaRPr lang="en-GB" sz="2200" dirty="0"/>
          </a:p>
        </p:txBody>
      </p:sp>
      <p:sp>
        <p:nvSpPr>
          <p:cNvPr id="5" name="Rettangolo 4"/>
          <p:cNvSpPr/>
          <p:nvPr/>
        </p:nvSpPr>
        <p:spPr>
          <a:xfrm>
            <a:off x="3534759" y="5613047"/>
            <a:ext cx="305346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it-IT" sz="12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Source:</a:t>
            </a:r>
            <a:r>
              <a:rPr lang="en-US" sz="12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Advice Media (2012). The Doctor Will Skype You Now! How Video Chat Services Are Changing Healthcare, </a:t>
            </a:r>
            <a:r>
              <a:rPr lang="it-IT" sz="12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  <a:hlinkClick r:id="rId4"/>
              </a:rPr>
              <a:t>https://advicemedia.com/blog/epatient/the-doctor-will-skype-you-now-how-video-chat-services-are-changing-healthcare/</a:t>
            </a:r>
            <a:endParaRPr lang="it-IT" sz="1200" dirty="0">
              <a:solidFill>
                <a:prstClr val="black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7" name="Google Shape;121;p7">
            <a:extLst>
              <a:ext uri="{FF2B5EF4-FFF2-40B4-BE49-F238E27FC236}">
                <a16:creationId xmlns:a16="http://schemas.microsoft.com/office/drawing/2014/main" id="{B0369FBE-6D0E-4D6A-B74F-0CB5718C4FBC}"/>
              </a:ext>
            </a:extLst>
          </p:cNvPr>
          <p:cNvSpPr/>
          <p:nvPr/>
        </p:nvSpPr>
        <p:spPr>
          <a:xfrm>
            <a:off x="1187624" y="4221088"/>
            <a:ext cx="1368152" cy="1432234"/>
          </a:xfrm>
          <a:custGeom>
            <a:avLst/>
            <a:gdLst/>
            <a:ahLst/>
            <a:cxnLst/>
            <a:rect l="l" t="t" r="r" b="b"/>
            <a:pathLst>
              <a:path w="5947" h="5929" extrusionOk="0">
                <a:moveTo>
                  <a:pt x="4884" y="1"/>
                </a:moveTo>
                <a:lnTo>
                  <a:pt x="4866" y="20"/>
                </a:lnTo>
                <a:lnTo>
                  <a:pt x="4735" y="150"/>
                </a:lnTo>
                <a:lnTo>
                  <a:pt x="4716" y="187"/>
                </a:lnTo>
                <a:lnTo>
                  <a:pt x="4698" y="225"/>
                </a:lnTo>
                <a:lnTo>
                  <a:pt x="4716" y="262"/>
                </a:lnTo>
                <a:lnTo>
                  <a:pt x="4735" y="281"/>
                </a:lnTo>
                <a:lnTo>
                  <a:pt x="5052" y="616"/>
                </a:lnTo>
                <a:lnTo>
                  <a:pt x="4530" y="1138"/>
                </a:lnTo>
                <a:lnTo>
                  <a:pt x="3878" y="486"/>
                </a:lnTo>
                <a:lnTo>
                  <a:pt x="3673" y="281"/>
                </a:lnTo>
                <a:lnTo>
                  <a:pt x="3654" y="262"/>
                </a:lnTo>
                <a:lnTo>
                  <a:pt x="3579" y="262"/>
                </a:lnTo>
                <a:lnTo>
                  <a:pt x="3542" y="281"/>
                </a:lnTo>
                <a:lnTo>
                  <a:pt x="3151" y="672"/>
                </a:lnTo>
                <a:lnTo>
                  <a:pt x="3132" y="709"/>
                </a:lnTo>
                <a:lnTo>
                  <a:pt x="3132" y="747"/>
                </a:lnTo>
                <a:lnTo>
                  <a:pt x="3132" y="784"/>
                </a:lnTo>
                <a:lnTo>
                  <a:pt x="3151" y="802"/>
                </a:lnTo>
                <a:lnTo>
                  <a:pt x="3356" y="1007"/>
                </a:lnTo>
                <a:lnTo>
                  <a:pt x="4922" y="2592"/>
                </a:lnTo>
                <a:lnTo>
                  <a:pt x="5127" y="2778"/>
                </a:lnTo>
                <a:lnTo>
                  <a:pt x="5145" y="2797"/>
                </a:lnTo>
                <a:lnTo>
                  <a:pt x="5182" y="2816"/>
                </a:lnTo>
                <a:lnTo>
                  <a:pt x="5220" y="2797"/>
                </a:lnTo>
                <a:lnTo>
                  <a:pt x="5257" y="2778"/>
                </a:lnTo>
                <a:lnTo>
                  <a:pt x="5648" y="2387"/>
                </a:lnTo>
                <a:lnTo>
                  <a:pt x="5667" y="2350"/>
                </a:lnTo>
                <a:lnTo>
                  <a:pt x="5667" y="2312"/>
                </a:lnTo>
                <a:lnTo>
                  <a:pt x="5667" y="2294"/>
                </a:lnTo>
                <a:lnTo>
                  <a:pt x="5648" y="2256"/>
                </a:lnTo>
                <a:lnTo>
                  <a:pt x="4791" y="1399"/>
                </a:lnTo>
                <a:lnTo>
                  <a:pt x="5313" y="877"/>
                </a:lnTo>
                <a:lnTo>
                  <a:pt x="5648" y="1213"/>
                </a:lnTo>
                <a:lnTo>
                  <a:pt x="5686" y="1231"/>
                </a:lnTo>
                <a:lnTo>
                  <a:pt x="5742" y="1231"/>
                </a:lnTo>
                <a:lnTo>
                  <a:pt x="5779" y="1213"/>
                </a:lnTo>
                <a:lnTo>
                  <a:pt x="5909" y="1082"/>
                </a:lnTo>
                <a:lnTo>
                  <a:pt x="5928" y="1045"/>
                </a:lnTo>
                <a:lnTo>
                  <a:pt x="5947" y="1007"/>
                </a:lnTo>
                <a:lnTo>
                  <a:pt x="5928" y="970"/>
                </a:lnTo>
                <a:lnTo>
                  <a:pt x="5909" y="933"/>
                </a:lnTo>
                <a:lnTo>
                  <a:pt x="4996" y="20"/>
                </a:lnTo>
                <a:lnTo>
                  <a:pt x="4959" y="1"/>
                </a:lnTo>
                <a:close/>
                <a:moveTo>
                  <a:pt x="3095" y="1268"/>
                </a:moveTo>
                <a:lnTo>
                  <a:pt x="2331" y="2033"/>
                </a:lnTo>
                <a:lnTo>
                  <a:pt x="2983" y="2666"/>
                </a:lnTo>
                <a:lnTo>
                  <a:pt x="3002" y="2704"/>
                </a:lnTo>
                <a:lnTo>
                  <a:pt x="3002" y="2741"/>
                </a:lnTo>
                <a:lnTo>
                  <a:pt x="3002" y="2778"/>
                </a:lnTo>
                <a:lnTo>
                  <a:pt x="2983" y="2797"/>
                </a:lnTo>
                <a:lnTo>
                  <a:pt x="2852" y="2927"/>
                </a:lnTo>
                <a:lnTo>
                  <a:pt x="2815" y="2946"/>
                </a:lnTo>
                <a:lnTo>
                  <a:pt x="2778" y="2965"/>
                </a:lnTo>
                <a:lnTo>
                  <a:pt x="2759" y="2946"/>
                </a:lnTo>
                <a:lnTo>
                  <a:pt x="2722" y="2927"/>
                </a:lnTo>
                <a:lnTo>
                  <a:pt x="2070" y="2294"/>
                </a:lnTo>
                <a:lnTo>
                  <a:pt x="1548" y="2816"/>
                </a:lnTo>
                <a:lnTo>
                  <a:pt x="2200" y="3468"/>
                </a:lnTo>
                <a:lnTo>
                  <a:pt x="2219" y="3487"/>
                </a:lnTo>
                <a:lnTo>
                  <a:pt x="2219" y="3524"/>
                </a:lnTo>
                <a:lnTo>
                  <a:pt x="2219" y="3561"/>
                </a:lnTo>
                <a:lnTo>
                  <a:pt x="2200" y="3598"/>
                </a:lnTo>
                <a:lnTo>
                  <a:pt x="2070" y="3729"/>
                </a:lnTo>
                <a:lnTo>
                  <a:pt x="2032" y="3748"/>
                </a:lnTo>
                <a:lnTo>
                  <a:pt x="1958" y="3748"/>
                </a:lnTo>
                <a:lnTo>
                  <a:pt x="1939" y="3729"/>
                </a:lnTo>
                <a:lnTo>
                  <a:pt x="1287" y="3077"/>
                </a:lnTo>
                <a:lnTo>
                  <a:pt x="988" y="3375"/>
                </a:lnTo>
                <a:lnTo>
                  <a:pt x="914" y="3449"/>
                </a:lnTo>
                <a:lnTo>
                  <a:pt x="858" y="3543"/>
                </a:lnTo>
                <a:lnTo>
                  <a:pt x="802" y="3636"/>
                </a:lnTo>
                <a:lnTo>
                  <a:pt x="765" y="3729"/>
                </a:lnTo>
                <a:lnTo>
                  <a:pt x="728" y="3822"/>
                </a:lnTo>
                <a:lnTo>
                  <a:pt x="709" y="3934"/>
                </a:lnTo>
                <a:lnTo>
                  <a:pt x="709" y="4027"/>
                </a:lnTo>
                <a:lnTo>
                  <a:pt x="709" y="4139"/>
                </a:lnTo>
                <a:lnTo>
                  <a:pt x="802" y="4885"/>
                </a:lnTo>
                <a:lnTo>
                  <a:pt x="19" y="5649"/>
                </a:lnTo>
                <a:lnTo>
                  <a:pt x="1" y="5667"/>
                </a:lnTo>
                <a:lnTo>
                  <a:pt x="1" y="5705"/>
                </a:lnTo>
                <a:lnTo>
                  <a:pt x="1" y="5742"/>
                </a:lnTo>
                <a:lnTo>
                  <a:pt x="19" y="5779"/>
                </a:lnTo>
                <a:lnTo>
                  <a:pt x="150" y="5910"/>
                </a:lnTo>
                <a:lnTo>
                  <a:pt x="187" y="5928"/>
                </a:lnTo>
                <a:lnTo>
                  <a:pt x="262" y="5928"/>
                </a:lnTo>
                <a:lnTo>
                  <a:pt x="280" y="5910"/>
                </a:lnTo>
                <a:lnTo>
                  <a:pt x="1063" y="5146"/>
                </a:lnTo>
                <a:lnTo>
                  <a:pt x="1790" y="5220"/>
                </a:lnTo>
                <a:lnTo>
                  <a:pt x="1995" y="5220"/>
                </a:lnTo>
                <a:lnTo>
                  <a:pt x="2107" y="5201"/>
                </a:lnTo>
                <a:lnTo>
                  <a:pt x="2200" y="5183"/>
                </a:lnTo>
                <a:lnTo>
                  <a:pt x="2293" y="5146"/>
                </a:lnTo>
                <a:lnTo>
                  <a:pt x="2386" y="5090"/>
                </a:lnTo>
                <a:lnTo>
                  <a:pt x="2480" y="5034"/>
                </a:lnTo>
                <a:lnTo>
                  <a:pt x="2554" y="4959"/>
                </a:lnTo>
                <a:lnTo>
                  <a:pt x="4661" y="2853"/>
                </a:lnTo>
                <a:lnTo>
                  <a:pt x="3095" y="1268"/>
                </a:lnTo>
                <a:close/>
              </a:path>
            </a:pathLst>
          </a:custGeom>
          <a:solidFill>
            <a:srgbClr val="92D050"/>
          </a:solidFill>
          <a:ln>
            <a:solidFill>
              <a:schemeClr val="bg1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bg1"/>
              </a:solidFill>
            </a:endParaRP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566F80F6-6536-4988-9F10-7C511232A858}"/>
              </a:ext>
            </a:extLst>
          </p:cNvPr>
          <p:cNvSpPr/>
          <p:nvPr/>
        </p:nvSpPr>
        <p:spPr>
          <a:xfrm>
            <a:off x="251520" y="6524947"/>
            <a:ext cx="305346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200" dirty="0" err="1"/>
              <a:t>Icon</a:t>
            </a:r>
            <a:r>
              <a:rPr lang="it-IT" sz="1200" dirty="0"/>
              <a:t> source: </a:t>
            </a:r>
            <a:r>
              <a:rPr lang="it-IT" sz="1200" dirty="0">
                <a:hlinkClick r:id="rId5"/>
              </a:rPr>
              <a:t>https://www.slidescarnival.com/</a:t>
            </a:r>
            <a:r>
              <a:rPr lang="it-IT" sz="1200" dirty="0"/>
              <a:t> </a:t>
            </a:r>
          </a:p>
        </p:txBody>
      </p:sp>
      <p:graphicFrame>
        <p:nvGraphicFramePr>
          <p:cNvPr id="8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6142604"/>
              </p:ext>
            </p:extLst>
          </p:nvPr>
        </p:nvGraphicFramePr>
        <p:xfrm>
          <a:off x="-130798" y="729272"/>
          <a:ext cx="3851920" cy="1914652"/>
        </p:xfrm>
        <a:graphic>
          <a:graphicData uri="http://schemas.openxmlformats.org/drawingml/2006/table">
            <a:tbl>
              <a:tblPr/>
              <a:tblGrid>
                <a:gridCol w="3851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bg-BG" sz="3400" b="1" i="0" cap="all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СКАЙП</a:t>
                      </a:r>
                      <a:r>
                        <a:rPr lang="en-US" sz="3400" b="1" i="0" cap="all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endParaRPr lang="en-US" sz="3400" b="1" i="0" cap="all" baseline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en-US" sz="3400" b="1" i="0" cap="all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&amp; </a:t>
                      </a:r>
                      <a:r>
                        <a:rPr lang="bg-BG" sz="3400" b="1" i="0" cap="all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ЗДРАВЕОПАЗВАНЕ</a:t>
                      </a:r>
                      <a:endParaRPr lang="en-US" sz="3400" b="1" i="0" cap="all" baseline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0170" marR="901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23113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g5ff9671e07_0_2"/>
          <p:cNvSpPr/>
          <p:nvPr/>
        </p:nvSpPr>
        <p:spPr>
          <a:xfrm>
            <a:off x="1307025" y="449699"/>
            <a:ext cx="7236300" cy="55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bg-BG" sz="4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ИЗТОЧНИЦИ</a:t>
            </a:r>
            <a:endParaRPr kumimoji="0" sz="4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4" name="Google Shape;334;g5ff9671e07_0_2"/>
          <p:cNvSpPr/>
          <p:nvPr/>
        </p:nvSpPr>
        <p:spPr>
          <a:xfrm>
            <a:off x="746700" y="1412776"/>
            <a:ext cx="7650600" cy="388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457200" lvl="0" indent="-387350">
              <a:buClr>
                <a:srgbClr val="31859B"/>
              </a:buClr>
              <a:buSzPts val="2500"/>
              <a:buFont typeface="Arial"/>
              <a:buChar char="●"/>
              <a:defRPr/>
            </a:pPr>
            <a:r>
              <a:rPr lang="en-US" sz="2500" dirty="0">
                <a:latin typeface="Calibri" panose="020F0502020204030204" pitchFamily="34" charset="0"/>
                <a:cs typeface="Calibri" panose="020F0502020204030204" pitchFamily="34" charset="0"/>
              </a:rPr>
              <a:t>Advice Media (2012). The Doctor Will Skype You Now! How Video Chat Services Are Changing Healthcare, </a:t>
            </a:r>
            <a:r>
              <a:rPr kumimoji="0" lang="en-US" sz="25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hlinkClick r:id="rId4"/>
              </a:rPr>
              <a:t>https://advicemedia.com/blog/epatient</a:t>
            </a:r>
            <a:br>
              <a:rPr kumimoji="0" lang="en-US" sz="25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hlinkClick r:id="rId4"/>
              </a:rPr>
            </a:br>
            <a:r>
              <a:rPr kumimoji="0" lang="en-US" sz="25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hlinkClick r:id="rId4"/>
              </a:rPr>
              <a:t>/the-doctor-will-skype-you-now-how-video-chat-services-are-changing-healthcare/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4572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457200" marR="0" lvl="0" indent="-387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859B"/>
              </a:buClr>
              <a:buSzPts val="2500"/>
              <a:buFont typeface="Calibri"/>
              <a:buChar char="●"/>
              <a:tabLst/>
              <a:defRPr/>
            </a:pPr>
            <a:r>
              <a:rPr kumimoji="0" lang="en-US" sz="25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World Health Organization (2010). Telemedicine: opportunities and developments in Member States: report on the second global survey on eHealth, </a:t>
            </a:r>
            <a:r>
              <a:rPr kumimoji="0" lang="en-US" sz="25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hlinkClick r:id="rId5"/>
              </a:rPr>
              <a:t>https://www.who.int/goe/publications/goe_telemedicine_2010.pdf</a:t>
            </a:r>
            <a:endParaRPr kumimoji="0" lang="en-US" sz="2500" b="0" i="0" u="sng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457200" marR="0" lvl="0" indent="-387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859B"/>
              </a:buClr>
              <a:buSzPts val="2500"/>
              <a:buFont typeface="Calibri"/>
              <a:buChar char="●"/>
              <a:tabLst/>
              <a:defRPr/>
            </a:pPr>
            <a:endParaRPr kumimoji="0" lang="en-US" sz="2000" b="0" i="0" u="sng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457200" indent="-387350">
              <a:buClr>
                <a:srgbClr val="31859B"/>
              </a:buClr>
              <a:buSzPts val="2500"/>
              <a:buFont typeface="Calibri"/>
              <a:buChar char="●"/>
              <a:defRPr/>
            </a:pPr>
            <a:r>
              <a:rPr lang="en-US" sz="2500" u="sng" dirty="0">
                <a:latin typeface="Calibri Light" panose="020F0302020204030204" pitchFamily="34" charset="0"/>
                <a:cs typeface="Calibri Light" panose="020F0302020204030204" pitchFamily="34" charset="0"/>
                <a:hlinkClick r:id="rId6"/>
              </a:rPr>
              <a:t>https://www.skype.com/</a:t>
            </a:r>
            <a:endParaRPr lang="it-IT" sz="25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marR="0" lvl="0" indent="-387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859B"/>
              </a:buClr>
              <a:buSzPts val="2500"/>
              <a:buFont typeface="Calibri"/>
              <a:buChar char="●"/>
              <a:tabLst/>
              <a:defRPr/>
            </a:pPr>
            <a:endParaRPr kumimoji="0" lang="en-US" sz="25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91382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4C24DF88-E9A9-49EA-B0F2-C550043DF0F6}"/>
              </a:ext>
            </a:extLst>
          </p:cNvPr>
          <p:cNvSpPr txBox="1"/>
          <p:nvPr/>
        </p:nvSpPr>
        <p:spPr>
          <a:xfrm>
            <a:off x="323528" y="548680"/>
            <a:ext cx="45365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1ва част</a:t>
            </a:r>
            <a:endParaRPr lang="it-IT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bg-BG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ДЕФИНИЦИЯ</a:t>
            </a:r>
            <a:endParaRPr lang="it-IT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647716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555776" y="364246"/>
            <a:ext cx="548905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Calibri Light" panose="020F0302020204030204" pitchFamily="34" charset="0"/>
              </a:rPr>
              <a:t>SKYPE</a:t>
            </a:r>
            <a:r>
              <a:rPr kumimoji="0" lang="bg-BG" sz="5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Calibri Light" panose="020F0302020204030204" pitchFamily="34" charset="0"/>
              </a:rPr>
              <a:t> (СКАЙП)</a:t>
            </a:r>
            <a:endParaRPr kumimoji="0" lang="it-IT" sz="5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1043608" y="1772816"/>
            <a:ext cx="6929288" cy="4924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bg-BG" sz="26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Скайп е </a:t>
            </a:r>
            <a:r>
              <a:rPr lang="bg-BG" sz="26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безплатна социална медия, </a:t>
            </a:r>
            <a:r>
              <a:rPr lang="bg-BG" sz="26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която предоставя възможност за </a:t>
            </a:r>
            <a:r>
              <a:rPr lang="bg-BG" sz="26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видео разговори и гласови повиквания между два или повече компютри/таблети/смартфони </a:t>
            </a:r>
            <a:r>
              <a:rPr lang="bg-BG" sz="26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през интернет. </a:t>
            </a:r>
            <a:r>
              <a:rPr lang="en-US" sz="26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endParaRPr lang="en-US" sz="26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lvl="0">
              <a:buClr>
                <a:srgbClr val="4BACC6">
                  <a:lumMod val="75000"/>
                </a:srgbClr>
              </a:buClr>
              <a:defRPr/>
            </a:pPr>
            <a:endParaRPr lang="en-US" sz="26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bg-BG" sz="26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Потребителите могат да комуникират, използвайки </a:t>
            </a:r>
            <a:r>
              <a:rPr lang="bg-BG" sz="26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микрофон </a:t>
            </a:r>
            <a:r>
              <a:rPr lang="bg-BG" sz="26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и </a:t>
            </a:r>
            <a:r>
              <a:rPr lang="bg-BG" sz="26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уеб камера</a:t>
            </a:r>
            <a:r>
              <a:rPr lang="bg-BG" sz="26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, или чрез </a:t>
            </a:r>
            <a:r>
              <a:rPr lang="bg-BG" sz="26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мигновени съобщения</a:t>
            </a:r>
          </a:p>
          <a:p>
            <a:pPr lvl="0">
              <a:buClr>
                <a:srgbClr val="4BACC6">
                  <a:lumMod val="75000"/>
                </a:srgbClr>
              </a:buClr>
              <a:defRPr/>
            </a:pPr>
            <a:endParaRPr lang="en-US" sz="26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bg-BG" sz="26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Скайп е достъпен </a:t>
            </a:r>
            <a:r>
              <a:rPr lang="bg-BG" sz="26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онлайн</a:t>
            </a:r>
            <a:r>
              <a:rPr lang="bg-BG" sz="26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6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(</a:t>
            </a:r>
            <a:r>
              <a:rPr lang="en-US" sz="2600" dirty="0" smtClean="0">
                <a:latin typeface="Calibri Light" panose="020F0302020204030204" pitchFamily="34" charset="0"/>
                <a:cs typeface="Calibri Light" panose="020F0302020204030204" pitchFamily="34" charset="0"/>
                <a:hlinkClick r:id="rId4"/>
              </a:rPr>
              <a:t>www.skype.com</a:t>
            </a:r>
            <a:r>
              <a:rPr lang="bg-BG" sz="2600" dirty="0" smtClean="0">
                <a:latin typeface="Calibri Light" panose="020F0302020204030204" pitchFamily="34" charset="0"/>
                <a:cs typeface="Calibri Light" panose="020F0302020204030204" pitchFamily="34" charset="0"/>
                <a:hlinkClick r:id="rId4"/>
              </a:rPr>
              <a:t>) </a:t>
            </a:r>
            <a:r>
              <a:rPr lang="bg-BG" sz="26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или </a:t>
            </a:r>
            <a:r>
              <a:rPr lang="bg-BG" sz="26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чрез </a:t>
            </a:r>
            <a:r>
              <a:rPr lang="bg-BG" sz="26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приложение</a:t>
            </a:r>
            <a:r>
              <a:rPr lang="en-US" sz="26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(</a:t>
            </a:r>
            <a:r>
              <a:rPr lang="bg-BG" sz="2600" dirty="0">
                <a:latin typeface="Calibri Light" panose="020F0302020204030204" pitchFamily="34" charset="0"/>
                <a:cs typeface="Calibri Light" panose="020F0302020204030204" pitchFamily="34" charset="0"/>
              </a:rPr>
              <a:t>А</a:t>
            </a:r>
            <a:r>
              <a:rPr lang="bg-BG" sz="26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ндроид</a:t>
            </a:r>
            <a:r>
              <a:rPr lang="en-US" sz="26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bg-BG" sz="26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и</a:t>
            </a:r>
            <a:r>
              <a:rPr lang="en-US" sz="26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600" dirty="0">
                <a:latin typeface="Calibri Light" panose="020F0302020204030204" pitchFamily="34" charset="0"/>
                <a:cs typeface="Calibri Light" panose="020F0302020204030204" pitchFamily="34" charset="0"/>
              </a:rPr>
              <a:t>IOS store)</a:t>
            </a: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endParaRPr lang="en-US" sz="2800" b="1" dirty="0">
              <a:solidFill>
                <a:srgbClr val="FF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5427BAF0-AC44-43D9-AC0C-E0CE010079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37202" y="252407"/>
            <a:ext cx="1152128" cy="1147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20213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866649" y="335845"/>
            <a:ext cx="7025831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bg-BG" sz="38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 Light" panose="020F0302020204030204" pitchFamily="34" charset="0"/>
              </a:rPr>
              <a:t>ОСНОВНИ СТЪПКИ И ФУНКЦИИ</a:t>
            </a:r>
            <a:endParaRPr kumimoji="0" lang="it-IT" sz="3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cs typeface="Calibri Light" panose="020F0302020204030204" pitchFamily="34" charset="0"/>
            </a:endParaRP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1107356" y="1742585"/>
            <a:ext cx="692928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bg-BG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Свалете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Skype App</a:t>
            </a:r>
            <a:r>
              <a:rPr kumimoji="0" lang="bg-BG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 (Приложение за Скайп)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bg-BG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Регистрирайте се в платформата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bg-BG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Създайте свой </a:t>
            </a:r>
            <a:r>
              <a:rPr kumimoji="0" lang="bg-BG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персонален профил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bg-BG" sz="2400" b="1" noProof="0" dirty="0" smtClean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Прибавете контакти, </a:t>
            </a:r>
            <a:r>
              <a:rPr lang="bg-BG" sz="2400" noProof="0" dirty="0" smtClean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или приемете поканите на други потребители, за да създадете вашия списък с контакти</a:t>
            </a:r>
            <a:endParaRPr lang="en-US" sz="1600" b="1" dirty="0">
              <a:solidFill>
                <a:prstClr val="black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bg-BG" sz="2400" b="1" noProof="0" dirty="0" smtClean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Направете</a:t>
            </a:r>
            <a:r>
              <a:rPr lang="en-US" sz="2400" noProof="0" dirty="0" smtClean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bg-BG" sz="2400" b="1" noProof="0" dirty="0" smtClean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повикване, видео разговор или конферентен разговор </a:t>
            </a:r>
            <a:r>
              <a:rPr lang="bg-BG" sz="2400" noProof="0" dirty="0" smtClean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(с повече от един потребител)</a:t>
            </a:r>
            <a:endParaRPr lang="en-US" sz="1600" b="1" dirty="0">
              <a:solidFill>
                <a:prstClr val="black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bg-BG" sz="2400" noProof="0" dirty="0" smtClean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Също можете да изпратите </a:t>
            </a:r>
            <a:r>
              <a:rPr lang="bg-BG" sz="2400" b="1" noProof="0" dirty="0" smtClean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директни съобщения до контактите си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grpSp>
        <p:nvGrpSpPr>
          <p:cNvPr id="8" name="Group 2">
            <a:extLst>
              <a:ext uri="{FF2B5EF4-FFF2-40B4-BE49-F238E27FC236}">
                <a16:creationId xmlns:a16="http://schemas.microsoft.com/office/drawing/2014/main" id="{E73A8B6D-C1EC-4DCB-9DFE-223038B2AE74}"/>
              </a:ext>
            </a:extLst>
          </p:cNvPr>
          <p:cNvGrpSpPr>
            <a:grpSpLocks/>
          </p:cNvGrpSpPr>
          <p:nvPr/>
        </p:nvGrpSpPr>
        <p:grpSpPr bwMode="auto">
          <a:xfrm>
            <a:off x="650924" y="118413"/>
            <a:ext cx="1296451" cy="1323870"/>
            <a:chOff x="1632" y="1248"/>
            <a:chExt cx="2682" cy="2286"/>
          </a:xfrm>
          <a:solidFill>
            <a:schemeClr val="accent3"/>
          </a:solidFill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grpSpPr>
        <p:sp>
          <p:nvSpPr>
            <p:cNvPr id="9" name="Gear">
              <a:extLst>
                <a:ext uri="{FF2B5EF4-FFF2-40B4-BE49-F238E27FC236}">
                  <a16:creationId xmlns:a16="http://schemas.microsoft.com/office/drawing/2014/main" id="{C8387041-582D-4944-9458-E721594D23B9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3119" y="1248"/>
              <a:ext cx="1195" cy="1048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4374 w 21600"/>
                <a:gd name="T9" fmla="*/ 3964 h 21600"/>
                <a:gd name="T10" fmla="*/ 17841 w 21600"/>
                <a:gd name="T11" fmla="*/ 176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grpFill/>
            <a:ln w="28575">
              <a:noFill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endParaRPr lang="it-IT"/>
            </a:p>
          </p:txBody>
        </p:sp>
        <p:sp>
          <p:nvSpPr>
            <p:cNvPr id="10" name="AutoShape 4">
              <a:extLst>
                <a:ext uri="{FF2B5EF4-FFF2-40B4-BE49-F238E27FC236}">
                  <a16:creationId xmlns:a16="http://schemas.microsoft.com/office/drawing/2014/main" id="{00EA63E6-D95C-4A5F-9468-31C445DD3586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1632" y="1680"/>
              <a:ext cx="1429" cy="1253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4374 w 21600"/>
                <a:gd name="T9" fmla="*/ 3964 h 21600"/>
                <a:gd name="T10" fmla="*/ 17841 w 21600"/>
                <a:gd name="T11" fmla="*/ 176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grpFill/>
            <a:ln w="28575">
              <a:noFill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endParaRPr lang="it-IT"/>
            </a:p>
          </p:txBody>
        </p:sp>
        <p:sp>
          <p:nvSpPr>
            <p:cNvPr id="11" name="AutoShape 5">
              <a:extLst>
                <a:ext uri="{FF2B5EF4-FFF2-40B4-BE49-F238E27FC236}">
                  <a16:creationId xmlns:a16="http://schemas.microsoft.com/office/drawing/2014/main" id="{C8BB5E11-75A4-4233-BF62-8C65DA32C16F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2559" y="2142"/>
              <a:ext cx="1588" cy="1392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4374 w 21600"/>
                <a:gd name="T9" fmla="*/ 3964 h 21600"/>
                <a:gd name="T10" fmla="*/ 17841 w 21600"/>
                <a:gd name="T11" fmla="*/ 176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grpFill/>
            <a:ln w="28575">
              <a:noFill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endParaRPr lang="it-IT"/>
            </a:p>
          </p:txBody>
        </p:sp>
      </p:grpSp>
    </p:spTree>
    <p:extLst>
      <p:ext uri="{BB962C8B-B14F-4D97-AF65-F5344CB8AC3E}">
        <p14:creationId xmlns:p14="http://schemas.microsoft.com/office/powerpoint/2010/main" val="36287818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4C24DF88-E9A9-49EA-B0F2-C550043DF0F6}"/>
              </a:ext>
            </a:extLst>
          </p:cNvPr>
          <p:cNvSpPr txBox="1"/>
          <p:nvPr/>
        </p:nvSpPr>
        <p:spPr>
          <a:xfrm>
            <a:off x="318592" y="620688"/>
            <a:ext cx="682448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5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2ра част</a:t>
            </a:r>
          </a:p>
          <a:p>
            <a:r>
              <a:rPr lang="bg-BG" sz="5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ПОЛОЖИТЕЛНИ И ОТРИЦАТЕЛНИ СТРАНИ</a:t>
            </a:r>
            <a:endParaRPr lang="it-IT" sz="5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964099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ccia in su 4"/>
          <p:cNvSpPr/>
          <p:nvPr/>
        </p:nvSpPr>
        <p:spPr>
          <a:xfrm>
            <a:off x="1115616" y="2420219"/>
            <a:ext cx="1224136" cy="818611"/>
          </a:xfrm>
          <a:prstGeom prst="up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44DAC41C-3ED4-436E-AB6B-A6D021EC4F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616" y="3619170"/>
            <a:ext cx="1286367" cy="818611"/>
          </a:xfrm>
          <a:prstGeom prst="rect">
            <a:avLst/>
          </a:prstGeom>
        </p:spPr>
      </p:pic>
      <p:sp>
        <p:nvSpPr>
          <p:cNvPr id="7" name="Freccia in giù 6">
            <a:extLst>
              <a:ext uri="{FF2B5EF4-FFF2-40B4-BE49-F238E27FC236}">
                <a16:creationId xmlns:a16="http://schemas.microsoft.com/office/drawing/2014/main" id="{CEA62A3D-0868-437B-8D28-ED14C76C8897}"/>
              </a:ext>
            </a:extLst>
          </p:cNvPr>
          <p:cNvSpPr/>
          <p:nvPr/>
        </p:nvSpPr>
        <p:spPr>
          <a:xfrm>
            <a:off x="3621118" y="2281580"/>
            <a:ext cx="322824" cy="657809"/>
          </a:xfrm>
          <a:prstGeom prst="down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Freccia in giù 7">
            <a:extLst>
              <a:ext uri="{FF2B5EF4-FFF2-40B4-BE49-F238E27FC236}">
                <a16:creationId xmlns:a16="http://schemas.microsoft.com/office/drawing/2014/main" id="{BB347909-A955-453E-941A-D17C672AD84A}"/>
              </a:ext>
            </a:extLst>
          </p:cNvPr>
          <p:cNvSpPr/>
          <p:nvPr/>
        </p:nvSpPr>
        <p:spPr>
          <a:xfrm rot="10800000">
            <a:off x="3615240" y="1112297"/>
            <a:ext cx="322824" cy="657809"/>
          </a:xfrm>
          <a:prstGeom prst="down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Freccia in giù 9">
            <a:extLst>
              <a:ext uri="{FF2B5EF4-FFF2-40B4-BE49-F238E27FC236}">
                <a16:creationId xmlns:a16="http://schemas.microsoft.com/office/drawing/2014/main" id="{A6873D55-A204-4D15-8FC0-F6966FA1DA35}"/>
              </a:ext>
            </a:extLst>
          </p:cNvPr>
          <p:cNvSpPr/>
          <p:nvPr/>
        </p:nvSpPr>
        <p:spPr>
          <a:xfrm rot="10800000">
            <a:off x="3622836" y="4531758"/>
            <a:ext cx="322824" cy="657809"/>
          </a:xfrm>
          <a:prstGeom prst="down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Freccia in giù 10">
            <a:extLst>
              <a:ext uri="{FF2B5EF4-FFF2-40B4-BE49-F238E27FC236}">
                <a16:creationId xmlns:a16="http://schemas.microsoft.com/office/drawing/2014/main" id="{7C8843A6-F36D-44DC-943C-E6BF80805494}"/>
              </a:ext>
            </a:extLst>
          </p:cNvPr>
          <p:cNvSpPr/>
          <p:nvPr/>
        </p:nvSpPr>
        <p:spPr>
          <a:xfrm>
            <a:off x="3622836" y="5701041"/>
            <a:ext cx="322824" cy="657809"/>
          </a:xfrm>
          <a:prstGeom prst="down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3" name="Connettore diritto 12">
            <a:extLst>
              <a:ext uri="{FF2B5EF4-FFF2-40B4-BE49-F238E27FC236}">
                <a16:creationId xmlns:a16="http://schemas.microsoft.com/office/drawing/2014/main" id="{69FA8F40-15A7-42CB-A5D9-2E6BB1675FBA}"/>
              </a:ext>
            </a:extLst>
          </p:cNvPr>
          <p:cNvCxnSpPr/>
          <p:nvPr/>
        </p:nvCxnSpPr>
        <p:spPr>
          <a:xfrm>
            <a:off x="3999136" y="2069559"/>
            <a:ext cx="4389287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diritto 13">
            <a:extLst>
              <a:ext uri="{FF2B5EF4-FFF2-40B4-BE49-F238E27FC236}">
                <a16:creationId xmlns:a16="http://schemas.microsoft.com/office/drawing/2014/main" id="{0FB0B864-EE0C-4F6B-AD27-11F17F05FD0A}"/>
              </a:ext>
            </a:extLst>
          </p:cNvPr>
          <p:cNvCxnSpPr/>
          <p:nvPr/>
        </p:nvCxnSpPr>
        <p:spPr>
          <a:xfrm>
            <a:off x="3999135" y="5445224"/>
            <a:ext cx="4389287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asellaDiTesto 8"/>
          <p:cNvSpPr txBox="1"/>
          <p:nvPr/>
        </p:nvSpPr>
        <p:spPr>
          <a:xfrm>
            <a:off x="3882220" y="584537"/>
            <a:ext cx="5049506" cy="297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Clr>
                <a:srgbClr val="000000"/>
              </a:buClr>
            </a:pPr>
            <a:r>
              <a:rPr lang="bg-BG" sz="1700" kern="0" dirty="0" smtClean="0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Скайп може да бъде много полезен инструмент за </a:t>
            </a:r>
            <a:r>
              <a:rPr lang="bg-BG" sz="1700" b="1" kern="0" dirty="0" smtClean="0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междуселищни и международни разговори</a:t>
            </a:r>
            <a:r>
              <a:rPr lang="bg-BG" sz="1700" kern="0" dirty="0" smtClean="0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, тъй като е безплатен! През Скайп може да провеждате </a:t>
            </a:r>
            <a:r>
              <a:rPr lang="bg-BG" sz="1700" kern="0" dirty="0" smtClean="0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видео </a:t>
            </a:r>
            <a:r>
              <a:rPr lang="bg-BG" sz="1700" kern="0" dirty="0" smtClean="0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разговори, които дават възможност да видите хората, с които говорите.</a:t>
            </a:r>
            <a:endParaRPr lang="en-US" sz="1700" kern="0" dirty="0">
              <a:solidFill>
                <a:srgbClr val="000000"/>
              </a:solidFill>
              <a:ea typeface="Calibri"/>
              <a:cs typeface="Calibri"/>
              <a:sym typeface="Calibri"/>
            </a:endParaRPr>
          </a:p>
          <a:p>
            <a:pPr lvl="0">
              <a:buClr>
                <a:srgbClr val="000000"/>
              </a:buClr>
            </a:pPr>
            <a:endParaRPr lang="en-US" sz="1700" kern="0" dirty="0">
              <a:solidFill>
                <a:srgbClr val="000000"/>
              </a:solidFill>
              <a:ea typeface="Calibri"/>
              <a:cs typeface="Calibri"/>
              <a:sym typeface="Calibri"/>
            </a:endParaRPr>
          </a:p>
          <a:p>
            <a:pPr lvl="0">
              <a:buClr>
                <a:srgbClr val="000000"/>
              </a:buClr>
            </a:pPr>
            <a:r>
              <a:rPr lang="bg-BG" sz="1700" kern="0" dirty="0" smtClean="0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Понякога </a:t>
            </a:r>
            <a:r>
              <a:rPr lang="bg-BG" sz="1700" b="1" kern="0" dirty="0" smtClean="0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скоростта на Интернет се различава </a:t>
            </a:r>
            <a:r>
              <a:rPr lang="bg-BG" sz="1700" kern="0" dirty="0" smtClean="0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според локацията, което може да причини забаване на звука/образа, шумове или прекъсване на връзката:  напр. </a:t>
            </a:r>
            <a:r>
              <a:rPr lang="bg-BG" sz="1700" kern="0" dirty="0" smtClean="0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уеб </a:t>
            </a:r>
            <a:r>
              <a:rPr lang="bg-BG" sz="1700" kern="0" dirty="0" smtClean="0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камерата може да забави скоростта на услугата</a:t>
            </a:r>
            <a:r>
              <a:rPr lang="en-US" sz="1700" kern="0" dirty="0" smtClean="0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. </a:t>
            </a:r>
            <a:endParaRPr lang="en-US" sz="1700" kern="0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3863012" y="3678470"/>
            <a:ext cx="5175823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Clr>
                <a:srgbClr val="000000"/>
              </a:buClr>
            </a:pPr>
            <a:r>
              <a:rPr lang="bg-BG" sz="1700" kern="0" dirty="0" smtClean="0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Скайп е полезен инструмент за работа с хора, </a:t>
            </a:r>
            <a:r>
              <a:rPr lang="bg-BG" sz="1700" kern="0" dirty="0" smtClean="0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полагащи </a:t>
            </a:r>
            <a:r>
              <a:rPr lang="bg-BG" sz="1700" kern="0" dirty="0" smtClean="0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грижи. Дава възможност за споделяне на работния прогрес, в случай </a:t>
            </a:r>
            <a:r>
              <a:rPr lang="bg-BG" sz="1700" kern="0" dirty="0" smtClean="0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че не сте </a:t>
            </a:r>
            <a:r>
              <a:rPr lang="bg-BG" sz="1700" kern="0" dirty="0" smtClean="0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на същото място като вашите колеги.  Ако искате да им покажете над какво работите, може да споделите с тях </a:t>
            </a:r>
            <a:r>
              <a:rPr lang="bg-BG" sz="1700" kern="0" dirty="0" smtClean="0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екрана </a:t>
            </a:r>
            <a:r>
              <a:rPr lang="bg-BG" sz="1700" kern="0" dirty="0" smtClean="0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си. Скайп също така се използва за </a:t>
            </a:r>
            <a:r>
              <a:rPr lang="bg-BG" sz="1700" b="1" kern="0" dirty="0" smtClean="0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интервюта за работа</a:t>
            </a:r>
            <a:r>
              <a:rPr lang="bg-BG" sz="1700" kern="0" dirty="0" smtClean="0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.</a:t>
            </a:r>
          </a:p>
          <a:p>
            <a:pPr lvl="0">
              <a:buClr>
                <a:srgbClr val="000000"/>
              </a:buClr>
            </a:pPr>
            <a:endParaRPr lang="en-US" sz="1700" kern="0" dirty="0">
              <a:solidFill>
                <a:srgbClr val="000000"/>
              </a:solidFill>
              <a:ea typeface="Calibri"/>
              <a:cs typeface="Calibri"/>
              <a:sym typeface="Calibri"/>
            </a:endParaRPr>
          </a:p>
          <a:p>
            <a:pPr lvl="0">
              <a:buClr>
                <a:srgbClr val="000000"/>
              </a:buClr>
            </a:pPr>
            <a:r>
              <a:rPr lang="bg-BG" sz="1700" kern="0" dirty="0" smtClean="0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Някои хора се </a:t>
            </a:r>
            <a:r>
              <a:rPr lang="bg-BG" sz="1700" b="1" kern="0" dirty="0" smtClean="0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чувстват неудобно и се </a:t>
            </a:r>
            <a:r>
              <a:rPr lang="bg-BG" sz="1700" b="1" kern="0" dirty="0" smtClean="0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изнервят</a:t>
            </a:r>
            <a:r>
              <a:rPr lang="bg-BG" sz="1700" kern="0" dirty="0" smtClean="0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, </a:t>
            </a:r>
            <a:r>
              <a:rPr lang="bg-BG" sz="1700" kern="0" dirty="0" smtClean="0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когато трябва да се покажат на камера.</a:t>
            </a:r>
            <a:endParaRPr lang="en-US" kern="0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graphicFrame>
        <p:nvGraphicFramePr>
          <p:cNvPr id="16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5436740"/>
              </p:ext>
            </p:extLst>
          </p:nvPr>
        </p:nvGraphicFramePr>
        <p:xfrm>
          <a:off x="72112" y="815624"/>
          <a:ext cx="3373374" cy="1156780"/>
        </p:xfrm>
        <a:graphic>
          <a:graphicData uri="http://schemas.openxmlformats.org/drawingml/2006/table">
            <a:tbl>
              <a:tblPr/>
              <a:tblGrid>
                <a:gridCol w="33733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bg-BG" sz="3400" b="1" i="0" cap="all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ПОЛОЖИТЕЛНИ СТРАНИ</a:t>
                      </a:r>
                      <a:endParaRPr lang="en-US" sz="3400" b="1" i="0" cap="all" baseline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0170" marR="901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7" name="Tabella 5">
            <a:extLst>
              <a:ext uri="{FF2B5EF4-FFF2-40B4-BE49-F238E27FC236}">
                <a16:creationId xmlns:a16="http://schemas.microsoft.com/office/drawing/2014/main" id="{6416BFE3-602C-404C-8EC6-5CB828E781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3205329"/>
              </p:ext>
            </p:extLst>
          </p:nvPr>
        </p:nvGraphicFramePr>
        <p:xfrm>
          <a:off x="195234" y="4818121"/>
          <a:ext cx="3127130" cy="1156780"/>
        </p:xfrm>
        <a:graphic>
          <a:graphicData uri="http://schemas.openxmlformats.org/drawingml/2006/table">
            <a:tbl>
              <a:tblPr/>
              <a:tblGrid>
                <a:gridCol w="31271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bg-BG" sz="3400" b="1" i="0" cap="all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ОТРИЦАТЕЛНИ СТРАНИ</a:t>
                      </a:r>
                      <a:endParaRPr lang="en-US" sz="3400" b="1" i="0" cap="all" baseline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0170" marR="901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969153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ccia in su 4"/>
          <p:cNvSpPr/>
          <p:nvPr/>
        </p:nvSpPr>
        <p:spPr>
          <a:xfrm>
            <a:off x="1115616" y="2420219"/>
            <a:ext cx="1224136" cy="818611"/>
          </a:xfrm>
          <a:prstGeom prst="up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44DAC41C-3ED4-436E-AB6B-A6D021EC4F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616" y="3619170"/>
            <a:ext cx="1286367" cy="818611"/>
          </a:xfrm>
          <a:prstGeom prst="rect">
            <a:avLst/>
          </a:prstGeom>
        </p:spPr>
      </p:pic>
      <p:sp>
        <p:nvSpPr>
          <p:cNvPr id="7" name="Freccia in giù 6">
            <a:extLst>
              <a:ext uri="{FF2B5EF4-FFF2-40B4-BE49-F238E27FC236}">
                <a16:creationId xmlns:a16="http://schemas.microsoft.com/office/drawing/2014/main" id="{CEA62A3D-0868-437B-8D28-ED14C76C8897}"/>
              </a:ext>
            </a:extLst>
          </p:cNvPr>
          <p:cNvSpPr/>
          <p:nvPr/>
        </p:nvSpPr>
        <p:spPr>
          <a:xfrm>
            <a:off x="3661955" y="1628800"/>
            <a:ext cx="322824" cy="657809"/>
          </a:xfrm>
          <a:prstGeom prst="down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Freccia in giù 7">
            <a:extLst>
              <a:ext uri="{FF2B5EF4-FFF2-40B4-BE49-F238E27FC236}">
                <a16:creationId xmlns:a16="http://schemas.microsoft.com/office/drawing/2014/main" id="{BB347909-A955-453E-941A-D17C672AD84A}"/>
              </a:ext>
            </a:extLst>
          </p:cNvPr>
          <p:cNvSpPr/>
          <p:nvPr/>
        </p:nvSpPr>
        <p:spPr>
          <a:xfrm rot="10800000">
            <a:off x="3661955" y="610951"/>
            <a:ext cx="322824" cy="657809"/>
          </a:xfrm>
          <a:prstGeom prst="down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Freccia in giù 9">
            <a:extLst>
              <a:ext uri="{FF2B5EF4-FFF2-40B4-BE49-F238E27FC236}">
                <a16:creationId xmlns:a16="http://schemas.microsoft.com/office/drawing/2014/main" id="{A6873D55-A204-4D15-8FC0-F6966FA1DA35}"/>
              </a:ext>
            </a:extLst>
          </p:cNvPr>
          <p:cNvSpPr/>
          <p:nvPr/>
        </p:nvSpPr>
        <p:spPr>
          <a:xfrm rot="10800000">
            <a:off x="3676313" y="3923319"/>
            <a:ext cx="322824" cy="657809"/>
          </a:xfrm>
          <a:prstGeom prst="down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Freccia in giù 10">
            <a:extLst>
              <a:ext uri="{FF2B5EF4-FFF2-40B4-BE49-F238E27FC236}">
                <a16:creationId xmlns:a16="http://schemas.microsoft.com/office/drawing/2014/main" id="{7C8843A6-F36D-44DC-943C-E6BF80805494}"/>
              </a:ext>
            </a:extLst>
          </p:cNvPr>
          <p:cNvSpPr/>
          <p:nvPr/>
        </p:nvSpPr>
        <p:spPr>
          <a:xfrm>
            <a:off x="3676313" y="5147455"/>
            <a:ext cx="322824" cy="657809"/>
          </a:xfrm>
          <a:prstGeom prst="down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3" name="Connettore diritto 12">
            <a:extLst>
              <a:ext uri="{FF2B5EF4-FFF2-40B4-BE49-F238E27FC236}">
                <a16:creationId xmlns:a16="http://schemas.microsoft.com/office/drawing/2014/main" id="{69FA8F40-15A7-42CB-A5D9-2E6BB1675FBA}"/>
              </a:ext>
            </a:extLst>
          </p:cNvPr>
          <p:cNvCxnSpPr/>
          <p:nvPr/>
        </p:nvCxnSpPr>
        <p:spPr>
          <a:xfrm>
            <a:off x="4067944" y="1484784"/>
            <a:ext cx="4389287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diritto 13">
            <a:extLst>
              <a:ext uri="{FF2B5EF4-FFF2-40B4-BE49-F238E27FC236}">
                <a16:creationId xmlns:a16="http://schemas.microsoft.com/office/drawing/2014/main" id="{0FB0B864-EE0C-4F6B-AD27-11F17F05FD0A}"/>
              </a:ext>
            </a:extLst>
          </p:cNvPr>
          <p:cNvCxnSpPr/>
          <p:nvPr/>
        </p:nvCxnSpPr>
        <p:spPr>
          <a:xfrm>
            <a:off x="4036741" y="4869160"/>
            <a:ext cx="4389287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asellaDiTesto 8"/>
          <p:cNvSpPr txBox="1"/>
          <p:nvPr/>
        </p:nvSpPr>
        <p:spPr>
          <a:xfrm>
            <a:off x="3999137" y="195322"/>
            <a:ext cx="446449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Скайп дава възможност за разговори между повече от двама човека чрез създаването на групови разговори, познати също като „</a:t>
            </a:r>
            <a:r>
              <a:rPr lang="bg-BG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конферентни разговори</a:t>
            </a:r>
            <a:r>
              <a:rPr lang="bg-BG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“</a:t>
            </a:r>
            <a:r>
              <a:rPr lang="en-GB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endParaRPr lang="bg-BG" dirty="0" smtClean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en-GB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bg-BG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Разговаряне с повече от един човек едновременно може да е объркващо поради различните устройства, локации, фонови шумове, и др. </a:t>
            </a:r>
            <a:r>
              <a:rPr lang="en-GB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endParaRPr lang="en-GB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3999137" y="2785946"/>
            <a:ext cx="474703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През Скайп човек може да се </a:t>
            </a:r>
            <a:r>
              <a:rPr lang="bg-BG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свърже само с хора от списъка с контактите си</a:t>
            </a:r>
            <a:r>
              <a:rPr lang="bg-BG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. Преди някой да може да ви прибави към неговия списък, вие трябва да „приемете“ неговата покана да се свърже с вас, което не позволява на непознати да ви притесняват.  Вие може да се обаждате на някой друг само след тази стъпка.</a:t>
            </a:r>
            <a:r>
              <a:rPr lang="en-GB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endParaRPr lang="bg-BG" dirty="0" smtClean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en-GB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lvl="0">
              <a:buClr>
                <a:srgbClr val="000000"/>
              </a:buClr>
            </a:pPr>
            <a:r>
              <a:rPr lang="bg-BG" kern="0" dirty="0" smtClean="0">
                <a:solidFill>
                  <a:srgbClr val="000000"/>
                </a:solidFill>
                <a:ea typeface="Calibri"/>
                <a:cs typeface="Calibri"/>
                <a:sym typeface="Calibri"/>
                <a:extLst>
                  <a:ext uri="http://customooxmlschemas.google.com/">
                    <go:slidesCustomData xmlns:lc="http://schemas.openxmlformats.org/drawingml/2006/lockedCanvas"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5"/>
                  </a:ext>
                </a:extLst>
              </a:rPr>
              <a:t>Скайп </a:t>
            </a:r>
            <a:r>
              <a:rPr lang="bg-BG" b="1" kern="0" dirty="0" smtClean="0">
                <a:solidFill>
                  <a:srgbClr val="000000"/>
                </a:solidFill>
                <a:ea typeface="Calibri"/>
                <a:cs typeface="Calibri"/>
                <a:sym typeface="Calibri"/>
                <a:extLst>
                  <a:ext uri="http://customooxmlschemas.google.com/">
                    <go:slidesCustomData xmlns:lc="http://schemas.openxmlformats.org/drawingml/2006/lockedCanvas"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6"/>
                  </a:ext>
                </a:extLst>
              </a:rPr>
              <a:t>не е социална медия, специално предназначена за срещане и свързване с нови хора. </a:t>
            </a:r>
            <a:r>
              <a:rPr lang="bg-BG" kern="0" dirty="0" smtClean="0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Ако имате нужда от това, трябва да използвате друга социална медия. </a:t>
            </a:r>
            <a:r>
              <a:rPr lang="en-US" kern="0" dirty="0" smtClean="0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 </a:t>
            </a:r>
            <a:endParaRPr lang="en-US" kern="0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graphicFrame>
        <p:nvGraphicFramePr>
          <p:cNvPr id="16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5436740"/>
              </p:ext>
            </p:extLst>
          </p:nvPr>
        </p:nvGraphicFramePr>
        <p:xfrm>
          <a:off x="72112" y="815624"/>
          <a:ext cx="3373374" cy="1191768"/>
        </p:xfrm>
        <a:graphic>
          <a:graphicData uri="http://schemas.openxmlformats.org/drawingml/2006/table">
            <a:tbl>
              <a:tblPr/>
              <a:tblGrid>
                <a:gridCol w="33733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bg-BG" sz="3400" b="1" i="0" cap="all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ПОЛОЖИТЕЛНИ СТРАНИ</a:t>
                      </a:r>
                      <a:endParaRPr lang="en-US" sz="3400" b="1" i="0" cap="all" baseline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0170" marR="901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7" name="Tabella 5">
            <a:extLst>
              <a:ext uri="{FF2B5EF4-FFF2-40B4-BE49-F238E27FC236}">
                <a16:creationId xmlns:a16="http://schemas.microsoft.com/office/drawing/2014/main" id="{6416BFE3-602C-404C-8EC6-5CB828E781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3205329"/>
              </p:ext>
            </p:extLst>
          </p:nvPr>
        </p:nvGraphicFramePr>
        <p:xfrm>
          <a:off x="195234" y="4818121"/>
          <a:ext cx="3127130" cy="1191768"/>
        </p:xfrm>
        <a:graphic>
          <a:graphicData uri="http://schemas.openxmlformats.org/drawingml/2006/table">
            <a:tbl>
              <a:tblPr/>
              <a:tblGrid>
                <a:gridCol w="31271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bg-BG" sz="3400" b="1" i="0" cap="all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ОТРИЦАТЕЛНИ СТРАНИ</a:t>
                      </a:r>
                      <a:endParaRPr lang="en-US" sz="3400" b="1" i="0" cap="all" baseline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0170" marR="901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985096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asellaDiTesto 15"/>
          <p:cNvSpPr txBox="1"/>
          <p:nvPr/>
        </p:nvSpPr>
        <p:spPr>
          <a:xfrm>
            <a:off x="3851920" y="188640"/>
            <a:ext cx="4968552" cy="53091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24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ТЕЛЕМЕДИЦИНА</a:t>
            </a:r>
            <a:endParaRPr lang="en-GB" sz="24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en-GB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bg-BG" sz="23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Според СЗО, това означава „лекуване от разстояние“ и включва следните характеристики</a:t>
            </a:r>
            <a:r>
              <a:rPr lang="en-GB" sz="23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:</a:t>
            </a:r>
          </a:p>
          <a:p>
            <a:pPr marL="342900" indent="-342900">
              <a:buAutoNum type="arabicPeriod"/>
            </a:pPr>
            <a:r>
              <a:rPr lang="en-US" sz="23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“</a:t>
            </a:r>
            <a:r>
              <a:rPr lang="bg-BG" sz="23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Има за цел да предостави клинична помощ</a:t>
            </a:r>
            <a:r>
              <a:rPr lang="en-US" sz="23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.</a:t>
            </a:r>
          </a:p>
          <a:p>
            <a:pPr marL="342900" indent="-342900">
              <a:buAutoNum type="arabicPeriod"/>
            </a:pPr>
            <a:r>
              <a:rPr lang="bg-BG" sz="23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Предназначена е да преодолее географските бариери, като свързва потребители, които не са на </a:t>
            </a:r>
            <a:r>
              <a:rPr lang="bg-BG" sz="23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същото място физически. </a:t>
            </a:r>
            <a:endParaRPr lang="en-US" sz="23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>
              <a:buAutoNum type="arabicPeriod"/>
            </a:pPr>
            <a:r>
              <a:rPr lang="bg-BG" sz="23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Вклюва употребата на различни видове ИКТ</a:t>
            </a:r>
            <a:r>
              <a:rPr lang="en-US" sz="23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.  </a:t>
            </a:r>
            <a:endParaRPr lang="en-US" sz="23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>
              <a:buAutoNum type="arabicPeriod"/>
            </a:pPr>
            <a:r>
              <a:rPr lang="bg-BG" sz="23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Има за цел да подобри здравето на хората</a:t>
            </a:r>
            <a:r>
              <a:rPr lang="en-GB" sz="23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”</a:t>
            </a:r>
            <a:endParaRPr lang="en-GB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7" name="Google Shape;121;p7"/>
          <p:cNvSpPr/>
          <p:nvPr/>
        </p:nvSpPr>
        <p:spPr>
          <a:xfrm>
            <a:off x="1187624" y="4221088"/>
            <a:ext cx="1368152" cy="1432234"/>
          </a:xfrm>
          <a:custGeom>
            <a:avLst/>
            <a:gdLst/>
            <a:ahLst/>
            <a:cxnLst/>
            <a:rect l="l" t="t" r="r" b="b"/>
            <a:pathLst>
              <a:path w="5947" h="5929" extrusionOk="0">
                <a:moveTo>
                  <a:pt x="4884" y="1"/>
                </a:moveTo>
                <a:lnTo>
                  <a:pt x="4866" y="20"/>
                </a:lnTo>
                <a:lnTo>
                  <a:pt x="4735" y="150"/>
                </a:lnTo>
                <a:lnTo>
                  <a:pt x="4716" y="187"/>
                </a:lnTo>
                <a:lnTo>
                  <a:pt x="4698" y="225"/>
                </a:lnTo>
                <a:lnTo>
                  <a:pt x="4716" y="262"/>
                </a:lnTo>
                <a:lnTo>
                  <a:pt x="4735" y="281"/>
                </a:lnTo>
                <a:lnTo>
                  <a:pt x="5052" y="616"/>
                </a:lnTo>
                <a:lnTo>
                  <a:pt x="4530" y="1138"/>
                </a:lnTo>
                <a:lnTo>
                  <a:pt x="3878" y="486"/>
                </a:lnTo>
                <a:lnTo>
                  <a:pt x="3673" y="281"/>
                </a:lnTo>
                <a:lnTo>
                  <a:pt x="3654" y="262"/>
                </a:lnTo>
                <a:lnTo>
                  <a:pt x="3579" y="262"/>
                </a:lnTo>
                <a:lnTo>
                  <a:pt x="3542" y="281"/>
                </a:lnTo>
                <a:lnTo>
                  <a:pt x="3151" y="672"/>
                </a:lnTo>
                <a:lnTo>
                  <a:pt x="3132" y="709"/>
                </a:lnTo>
                <a:lnTo>
                  <a:pt x="3132" y="747"/>
                </a:lnTo>
                <a:lnTo>
                  <a:pt x="3132" y="784"/>
                </a:lnTo>
                <a:lnTo>
                  <a:pt x="3151" y="802"/>
                </a:lnTo>
                <a:lnTo>
                  <a:pt x="3356" y="1007"/>
                </a:lnTo>
                <a:lnTo>
                  <a:pt x="4922" y="2592"/>
                </a:lnTo>
                <a:lnTo>
                  <a:pt x="5127" y="2778"/>
                </a:lnTo>
                <a:lnTo>
                  <a:pt x="5145" y="2797"/>
                </a:lnTo>
                <a:lnTo>
                  <a:pt x="5182" y="2816"/>
                </a:lnTo>
                <a:lnTo>
                  <a:pt x="5220" y="2797"/>
                </a:lnTo>
                <a:lnTo>
                  <a:pt x="5257" y="2778"/>
                </a:lnTo>
                <a:lnTo>
                  <a:pt x="5648" y="2387"/>
                </a:lnTo>
                <a:lnTo>
                  <a:pt x="5667" y="2350"/>
                </a:lnTo>
                <a:lnTo>
                  <a:pt x="5667" y="2312"/>
                </a:lnTo>
                <a:lnTo>
                  <a:pt x="5667" y="2294"/>
                </a:lnTo>
                <a:lnTo>
                  <a:pt x="5648" y="2256"/>
                </a:lnTo>
                <a:lnTo>
                  <a:pt x="4791" y="1399"/>
                </a:lnTo>
                <a:lnTo>
                  <a:pt x="5313" y="877"/>
                </a:lnTo>
                <a:lnTo>
                  <a:pt x="5648" y="1213"/>
                </a:lnTo>
                <a:lnTo>
                  <a:pt x="5686" y="1231"/>
                </a:lnTo>
                <a:lnTo>
                  <a:pt x="5742" y="1231"/>
                </a:lnTo>
                <a:lnTo>
                  <a:pt x="5779" y="1213"/>
                </a:lnTo>
                <a:lnTo>
                  <a:pt x="5909" y="1082"/>
                </a:lnTo>
                <a:lnTo>
                  <a:pt x="5928" y="1045"/>
                </a:lnTo>
                <a:lnTo>
                  <a:pt x="5947" y="1007"/>
                </a:lnTo>
                <a:lnTo>
                  <a:pt x="5928" y="970"/>
                </a:lnTo>
                <a:lnTo>
                  <a:pt x="5909" y="933"/>
                </a:lnTo>
                <a:lnTo>
                  <a:pt x="4996" y="20"/>
                </a:lnTo>
                <a:lnTo>
                  <a:pt x="4959" y="1"/>
                </a:lnTo>
                <a:close/>
                <a:moveTo>
                  <a:pt x="3095" y="1268"/>
                </a:moveTo>
                <a:lnTo>
                  <a:pt x="2331" y="2033"/>
                </a:lnTo>
                <a:lnTo>
                  <a:pt x="2983" y="2666"/>
                </a:lnTo>
                <a:lnTo>
                  <a:pt x="3002" y="2704"/>
                </a:lnTo>
                <a:lnTo>
                  <a:pt x="3002" y="2741"/>
                </a:lnTo>
                <a:lnTo>
                  <a:pt x="3002" y="2778"/>
                </a:lnTo>
                <a:lnTo>
                  <a:pt x="2983" y="2797"/>
                </a:lnTo>
                <a:lnTo>
                  <a:pt x="2852" y="2927"/>
                </a:lnTo>
                <a:lnTo>
                  <a:pt x="2815" y="2946"/>
                </a:lnTo>
                <a:lnTo>
                  <a:pt x="2778" y="2965"/>
                </a:lnTo>
                <a:lnTo>
                  <a:pt x="2759" y="2946"/>
                </a:lnTo>
                <a:lnTo>
                  <a:pt x="2722" y="2927"/>
                </a:lnTo>
                <a:lnTo>
                  <a:pt x="2070" y="2294"/>
                </a:lnTo>
                <a:lnTo>
                  <a:pt x="1548" y="2816"/>
                </a:lnTo>
                <a:lnTo>
                  <a:pt x="2200" y="3468"/>
                </a:lnTo>
                <a:lnTo>
                  <a:pt x="2219" y="3487"/>
                </a:lnTo>
                <a:lnTo>
                  <a:pt x="2219" y="3524"/>
                </a:lnTo>
                <a:lnTo>
                  <a:pt x="2219" y="3561"/>
                </a:lnTo>
                <a:lnTo>
                  <a:pt x="2200" y="3598"/>
                </a:lnTo>
                <a:lnTo>
                  <a:pt x="2070" y="3729"/>
                </a:lnTo>
                <a:lnTo>
                  <a:pt x="2032" y="3748"/>
                </a:lnTo>
                <a:lnTo>
                  <a:pt x="1958" y="3748"/>
                </a:lnTo>
                <a:lnTo>
                  <a:pt x="1939" y="3729"/>
                </a:lnTo>
                <a:lnTo>
                  <a:pt x="1287" y="3077"/>
                </a:lnTo>
                <a:lnTo>
                  <a:pt x="988" y="3375"/>
                </a:lnTo>
                <a:lnTo>
                  <a:pt x="914" y="3449"/>
                </a:lnTo>
                <a:lnTo>
                  <a:pt x="858" y="3543"/>
                </a:lnTo>
                <a:lnTo>
                  <a:pt x="802" y="3636"/>
                </a:lnTo>
                <a:lnTo>
                  <a:pt x="765" y="3729"/>
                </a:lnTo>
                <a:lnTo>
                  <a:pt x="728" y="3822"/>
                </a:lnTo>
                <a:lnTo>
                  <a:pt x="709" y="3934"/>
                </a:lnTo>
                <a:lnTo>
                  <a:pt x="709" y="4027"/>
                </a:lnTo>
                <a:lnTo>
                  <a:pt x="709" y="4139"/>
                </a:lnTo>
                <a:lnTo>
                  <a:pt x="802" y="4885"/>
                </a:lnTo>
                <a:lnTo>
                  <a:pt x="19" y="5649"/>
                </a:lnTo>
                <a:lnTo>
                  <a:pt x="1" y="5667"/>
                </a:lnTo>
                <a:lnTo>
                  <a:pt x="1" y="5705"/>
                </a:lnTo>
                <a:lnTo>
                  <a:pt x="1" y="5742"/>
                </a:lnTo>
                <a:lnTo>
                  <a:pt x="19" y="5779"/>
                </a:lnTo>
                <a:lnTo>
                  <a:pt x="150" y="5910"/>
                </a:lnTo>
                <a:lnTo>
                  <a:pt x="187" y="5928"/>
                </a:lnTo>
                <a:lnTo>
                  <a:pt x="262" y="5928"/>
                </a:lnTo>
                <a:lnTo>
                  <a:pt x="280" y="5910"/>
                </a:lnTo>
                <a:lnTo>
                  <a:pt x="1063" y="5146"/>
                </a:lnTo>
                <a:lnTo>
                  <a:pt x="1790" y="5220"/>
                </a:lnTo>
                <a:lnTo>
                  <a:pt x="1995" y="5220"/>
                </a:lnTo>
                <a:lnTo>
                  <a:pt x="2107" y="5201"/>
                </a:lnTo>
                <a:lnTo>
                  <a:pt x="2200" y="5183"/>
                </a:lnTo>
                <a:lnTo>
                  <a:pt x="2293" y="5146"/>
                </a:lnTo>
                <a:lnTo>
                  <a:pt x="2386" y="5090"/>
                </a:lnTo>
                <a:lnTo>
                  <a:pt x="2480" y="5034"/>
                </a:lnTo>
                <a:lnTo>
                  <a:pt x="2554" y="4959"/>
                </a:lnTo>
                <a:lnTo>
                  <a:pt x="4661" y="2853"/>
                </a:lnTo>
                <a:lnTo>
                  <a:pt x="3095" y="1268"/>
                </a:lnTo>
                <a:close/>
              </a:path>
            </a:pathLst>
          </a:custGeom>
          <a:solidFill>
            <a:srgbClr val="92D050"/>
          </a:solidFill>
          <a:ln>
            <a:solidFill>
              <a:schemeClr val="bg1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bg1"/>
              </a:solidFill>
            </a:endParaRP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A8E6260F-D470-42A9-A8D7-C702A835B8B8}"/>
              </a:ext>
            </a:extLst>
          </p:cNvPr>
          <p:cNvSpPr/>
          <p:nvPr/>
        </p:nvSpPr>
        <p:spPr>
          <a:xfrm>
            <a:off x="400799" y="6524947"/>
            <a:ext cx="285623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100" dirty="0" err="1"/>
              <a:t>Icon</a:t>
            </a:r>
            <a:r>
              <a:rPr lang="it-IT" sz="1100" dirty="0"/>
              <a:t> </a:t>
            </a:r>
            <a:r>
              <a:rPr lang="it-IT" sz="1200" dirty="0"/>
              <a:t>source</a:t>
            </a:r>
            <a:r>
              <a:rPr lang="it-IT" sz="1100" dirty="0"/>
              <a:t>: </a:t>
            </a:r>
            <a:r>
              <a:rPr lang="it-IT" sz="1100" dirty="0">
                <a:hlinkClick r:id="rId4"/>
              </a:rPr>
              <a:t>https://www.slidescarnival.com/</a:t>
            </a:r>
            <a:r>
              <a:rPr lang="it-IT" sz="1100" dirty="0"/>
              <a:t> </a:t>
            </a:r>
          </a:p>
        </p:txBody>
      </p:sp>
      <p:sp>
        <p:nvSpPr>
          <p:cNvPr id="6" name="Google Shape;308;p8">
            <a:extLst>
              <a:ext uri="{FF2B5EF4-FFF2-40B4-BE49-F238E27FC236}">
                <a16:creationId xmlns:a16="http://schemas.microsoft.com/office/drawing/2014/main" id="{F4CE1C96-2BFF-4770-B1EE-167C404D8B73}"/>
              </a:ext>
            </a:extLst>
          </p:cNvPr>
          <p:cNvSpPr txBox="1"/>
          <p:nvPr/>
        </p:nvSpPr>
        <p:spPr>
          <a:xfrm>
            <a:off x="3560175" y="5559625"/>
            <a:ext cx="2829300" cy="298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r>
              <a:rPr lang="bg-BG" sz="1200" kern="0" dirty="0" smtClean="0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Източник</a:t>
            </a:r>
            <a:r>
              <a:rPr lang="en-US" sz="1200" kern="0" dirty="0" smtClean="0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: </a:t>
            </a:r>
            <a:r>
              <a:rPr lang="bg-BG" sz="1200" kern="0" dirty="0" smtClean="0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Световна здравна организация</a:t>
            </a:r>
            <a:r>
              <a:rPr lang="en-US" sz="1200" kern="0" dirty="0" smtClean="0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(2010</a:t>
            </a:r>
            <a:r>
              <a:rPr lang="en-US" sz="1200" kern="0" dirty="0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). Telemedicine: opportunities and developments in Member States: report on the second global survey on eHealth, </a:t>
            </a:r>
            <a:r>
              <a:rPr lang="en-US" sz="1200" kern="0" dirty="0">
                <a:solidFill>
                  <a:srgbClr val="000000"/>
                </a:solidFill>
                <a:ea typeface="Calibri"/>
                <a:cs typeface="Calibri"/>
                <a:sym typeface="Calibri"/>
                <a:hlinkClick r:id="rId5"/>
              </a:rPr>
              <a:t>https://www.who.int/goe/publications/goe_telemedicine_2010.pdf</a:t>
            </a:r>
            <a:r>
              <a:rPr lang="en-US" sz="1200" kern="0" dirty="0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 </a:t>
            </a:r>
            <a:endParaRPr sz="1200" kern="0" dirty="0">
              <a:solidFill>
                <a:srgbClr val="000000"/>
              </a:solidFill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7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3008754"/>
              </p:ext>
            </p:extLst>
          </p:nvPr>
        </p:nvGraphicFramePr>
        <p:xfrm>
          <a:off x="-130798" y="729272"/>
          <a:ext cx="3851920" cy="1879664"/>
        </p:xfrm>
        <a:graphic>
          <a:graphicData uri="http://schemas.openxmlformats.org/drawingml/2006/table">
            <a:tbl>
              <a:tblPr/>
              <a:tblGrid>
                <a:gridCol w="3851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bg-BG" sz="3400" b="1" i="0" cap="all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СКАЙП</a:t>
                      </a:r>
                      <a:r>
                        <a:rPr lang="en-US" sz="3400" b="1" i="0" cap="all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endParaRPr lang="en-US" sz="3400" b="1" i="0" cap="all" baseline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en-US" sz="3400" b="1" i="0" cap="all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&amp; </a:t>
                      </a:r>
                      <a:r>
                        <a:rPr lang="bg-BG" sz="3400" b="1" i="0" cap="all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ЗДРАВЕОПАЗВАНЕ</a:t>
                      </a:r>
                      <a:endParaRPr lang="en-US" sz="3400" b="1" i="0" cap="all" baseline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0170" marR="901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35692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asellaDiTesto 14"/>
          <p:cNvSpPr txBox="1"/>
          <p:nvPr/>
        </p:nvSpPr>
        <p:spPr>
          <a:xfrm>
            <a:off x="3873986" y="302475"/>
            <a:ext cx="4747036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20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Напоследък Скайп се използва в телемедицината и здравеопазването за:</a:t>
            </a:r>
            <a:endParaRPr lang="en-GB" sz="2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lvl="0" indent="-285750">
              <a:buClr>
                <a:srgbClr val="000000"/>
              </a:buClr>
              <a:buSzPts val="2400"/>
              <a:buFont typeface="Arial"/>
              <a:buChar char="•"/>
            </a:pPr>
            <a:r>
              <a:rPr lang="bg-BG" sz="2000" b="1" kern="0" dirty="0" smtClean="0">
                <a:solidFill>
                  <a:srgbClr val="000000"/>
                </a:solidFill>
                <a:ea typeface="Calibri"/>
                <a:cs typeface="Calibri"/>
                <a:sym typeface="Calibri"/>
                <a:extLst>
                  <a:ext uri="http://customooxmlschemas.google.com/">
                    <go:slidesCustomData xmlns:lc="http://schemas.openxmlformats.org/drawingml/2006/lockedCanvas"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7"/>
                  </a:ext>
                </a:extLst>
              </a:rPr>
              <a:t>Консултиране на пациенти, които не могат да пътуват до </a:t>
            </a:r>
            <a:r>
              <a:rPr lang="bg-BG" sz="2000" b="1" kern="0" dirty="0" smtClean="0">
                <a:solidFill>
                  <a:srgbClr val="000000"/>
                </a:solidFill>
                <a:ea typeface="Calibri"/>
                <a:cs typeface="Calibri"/>
                <a:sym typeface="Calibri"/>
                <a:extLst>
                  <a:ext uri="http://customooxmlschemas.google.com/">
                    <go:slidesCustomData xmlns:lc="http://schemas.openxmlformats.org/drawingml/2006/lockedCanvas"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7"/>
                  </a:ext>
                </a:extLst>
              </a:rPr>
              <a:t>личния </a:t>
            </a:r>
            <a:r>
              <a:rPr lang="bg-BG" sz="2000" b="1" kern="0" dirty="0" smtClean="0">
                <a:solidFill>
                  <a:srgbClr val="000000"/>
                </a:solidFill>
                <a:ea typeface="Calibri"/>
                <a:cs typeface="Calibri"/>
                <a:sym typeface="Calibri"/>
                <a:extLst>
                  <a:ext uri="http://customooxmlschemas.google.com/">
                    <go:slidesCustomData xmlns:lc="http://schemas.openxmlformats.org/drawingml/2006/lockedCanvas"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7"/>
                  </a:ext>
                </a:extLst>
              </a:rPr>
              <a:t>си лекар</a:t>
            </a:r>
            <a:r>
              <a:rPr lang="en-US" sz="2000" kern="0" dirty="0" smtClean="0">
                <a:solidFill>
                  <a:srgbClr val="000000"/>
                </a:solidFill>
                <a:ea typeface="Calibri"/>
                <a:cs typeface="Calibri"/>
                <a:sym typeface="Calibri"/>
                <a:extLst>
                  <a:ext uri="http://customooxmlschemas.google.com/">
                    <go:slidesCustomData xmlns:lc="http://schemas.openxmlformats.org/drawingml/2006/lockedCanvas"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8"/>
                  </a:ext>
                </a:extLst>
              </a:rPr>
              <a:t>.  </a:t>
            </a:r>
            <a:r>
              <a:rPr lang="bg-BG" sz="2000" kern="0" dirty="0" smtClean="0">
                <a:solidFill>
                  <a:srgbClr val="000000"/>
                </a:solidFill>
                <a:ea typeface="Calibri"/>
                <a:cs typeface="Calibri"/>
                <a:sym typeface="Calibri"/>
                <a:extLst>
                  <a:ext uri="http://customooxmlschemas.google.com/">
                    <go:slidesCustomData xmlns:lc="http://schemas.openxmlformats.org/drawingml/2006/lockedCanvas"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8"/>
                  </a:ext>
                </a:extLst>
              </a:rPr>
              <a:t>Някои хора не </a:t>
            </a:r>
            <a:r>
              <a:rPr lang="bg-BG" sz="2000" kern="0" dirty="0" smtClean="0">
                <a:solidFill>
                  <a:srgbClr val="000000"/>
                </a:solidFill>
                <a:ea typeface="Calibri"/>
                <a:cs typeface="Calibri"/>
                <a:sym typeface="Calibri"/>
                <a:extLst>
                  <a:ext uri="http://customooxmlschemas.google.com/">
                    <go:slidesCustomData xmlns:lc="http://schemas.openxmlformats.org/drawingml/2006/lockedCanvas"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8"/>
                  </a:ext>
                </a:extLst>
              </a:rPr>
              <a:t>могат да напуснат дома си поради задълженията си, свързани с полагане на грижи, </a:t>
            </a:r>
            <a:r>
              <a:rPr lang="bg-BG" sz="2000" kern="0" dirty="0" smtClean="0">
                <a:solidFill>
                  <a:srgbClr val="000000"/>
                </a:solidFill>
                <a:ea typeface="Calibri"/>
                <a:cs typeface="Calibri"/>
                <a:sym typeface="Calibri"/>
                <a:extLst>
                  <a:ext uri="http://customooxmlschemas.google.com/">
                    <go:slidesCustomData xmlns:lc="http://schemas.openxmlformats.org/drawingml/2006/lockedCanvas"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8"/>
                  </a:ext>
                </a:extLst>
              </a:rPr>
              <a:t>а някои живеят </a:t>
            </a:r>
            <a:r>
              <a:rPr lang="bg-BG" sz="2000" kern="0" dirty="0" smtClean="0">
                <a:solidFill>
                  <a:srgbClr val="000000"/>
                </a:solidFill>
                <a:ea typeface="Calibri"/>
                <a:cs typeface="Calibri"/>
                <a:sym typeface="Calibri"/>
                <a:extLst>
                  <a:ext uri="http://customooxmlschemas.google.com/">
                    <go:slidesCustomData xmlns:lc="http://schemas.openxmlformats.org/drawingml/2006/lockedCanvas"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8"/>
                  </a:ext>
                </a:extLst>
              </a:rPr>
              <a:t>в отдалечени селски райони</a:t>
            </a:r>
            <a:r>
              <a:rPr lang="en-US" sz="2000" kern="0" dirty="0" smtClean="0">
                <a:solidFill>
                  <a:srgbClr val="000000"/>
                </a:solidFill>
                <a:ea typeface="Calibri"/>
                <a:cs typeface="Calibri"/>
                <a:sym typeface="Calibri"/>
                <a:extLst>
                  <a:ext uri="http://customooxmlschemas.google.com/">
                    <go:slidesCustomData xmlns:lc="http://schemas.openxmlformats.org/drawingml/2006/lockedCanvas"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9"/>
                  </a:ext>
                </a:extLst>
              </a:rPr>
              <a:t>.</a:t>
            </a:r>
            <a:r>
              <a:rPr lang="en-US" sz="2000" kern="0" dirty="0" smtClean="0">
                <a:solidFill>
                  <a:srgbClr val="000000"/>
                </a:solidFill>
                <a:ea typeface="Calibri"/>
                <a:cs typeface="Calibri"/>
                <a:sym typeface="Calibri"/>
                <a:extLst>
                  <a:ext uri="http://customooxmlschemas.google.com/">
                    <go:slidesCustomData xmlns:lc="http://schemas.openxmlformats.org/drawingml/2006/lockedCanvas"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0"/>
                  </a:ext>
                </a:extLst>
              </a:rPr>
              <a:t> </a:t>
            </a:r>
            <a:r>
              <a:rPr lang="bg-BG" sz="2000" kern="0" dirty="0" smtClean="0">
                <a:solidFill>
                  <a:srgbClr val="000000"/>
                </a:solidFill>
                <a:ea typeface="Calibri"/>
                <a:cs typeface="Calibri"/>
                <a:sym typeface="Calibri"/>
                <a:extLst>
                  <a:ext uri="http://customooxmlschemas.google.com/">
                    <go:slidesCustomData xmlns:lc="http://schemas.openxmlformats.org/drawingml/2006/lockedCanvas"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0"/>
                  </a:ext>
                </a:extLst>
              </a:rPr>
              <a:t> </a:t>
            </a:r>
            <a:r>
              <a:rPr lang="bg-BG" sz="2000" kern="0" dirty="0" smtClean="0">
                <a:solidFill>
                  <a:srgbClr val="000000"/>
                </a:solidFill>
                <a:ea typeface="Calibri"/>
                <a:cs typeface="Calibri"/>
                <a:sym typeface="Calibri"/>
                <a:extLst>
                  <a:ext uri="http://customooxmlschemas.google.com/">
                    <go:slidesCustomData xmlns:lc="http://schemas.openxmlformats.org/drawingml/2006/lockedCanvas"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0"/>
                  </a:ext>
                </a:extLst>
              </a:rPr>
              <a:t>Има хора, които са </a:t>
            </a:r>
            <a:r>
              <a:rPr lang="bg-BG" sz="2000" kern="0" dirty="0" smtClean="0">
                <a:solidFill>
                  <a:srgbClr val="000000"/>
                </a:solidFill>
                <a:ea typeface="Calibri"/>
                <a:cs typeface="Calibri"/>
                <a:sym typeface="Calibri"/>
                <a:extLst>
                  <a:ext uri="http://customooxmlschemas.google.com/">
                    <go:slidesCustomData xmlns:lc="http://schemas.openxmlformats.org/drawingml/2006/lockedCanvas"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0"/>
                  </a:ext>
                </a:extLst>
              </a:rPr>
              <a:t>обездвижени или не могат да пътуват поради сериозни метеорологични условия или здравословни проблеми.</a:t>
            </a:r>
            <a:endParaRPr lang="en-US" sz="2000" kern="0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  <a:p>
            <a:endParaRPr lang="en-US" sz="2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sz="20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Предоставяне на </a:t>
            </a:r>
            <a:r>
              <a:rPr lang="en-US" sz="20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bg-BG" sz="20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видео инструкции за първа долекарска помощ </a:t>
            </a:r>
            <a:r>
              <a:rPr lang="bg-BG" sz="20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на пострадали хора. </a:t>
            </a:r>
            <a:endParaRPr lang="en-US" dirty="0"/>
          </a:p>
          <a:p>
            <a:endParaRPr lang="en-GB" dirty="0"/>
          </a:p>
        </p:txBody>
      </p:sp>
      <p:sp>
        <p:nvSpPr>
          <p:cNvPr id="7" name="Google Shape;121;p7">
            <a:extLst>
              <a:ext uri="{FF2B5EF4-FFF2-40B4-BE49-F238E27FC236}">
                <a16:creationId xmlns:a16="http://schemas.microsoft.com/office/drawing/2014/main" id="{94A28DAB-D996-49B2-A706-9831195566A9}"/>
              </a:ext>
            </a:extLst>
          </p:cNvPr>
          <p:cNvSpPr/>
          <p:nvPr/>
        </p:nvSpPr>
        <p:spPr>
          <a:xfrm>
            <a:off x="1187624" y="4221088"/>
            <a:ext cx="1368152" cy="1432234"/>
          </a:xfrm>
          <a:custGeom>
            <a:avLst/>
            <a:gdLst/>
            <a:ahLst/>
            <a:cxnLst/>
            <a:rect l="l" t="t" r="r" b="b"/>
            <a:pathLst>
              <a:path w="5947" h="5929" extrusionOk="0">
                <a:moveTo>
                  <a:pt x="4884" y="1"/>
                </a:moveTo>
                <a:lnTo>
                  <a:pt x="4866" y="20"/>
                </a:lnTo>
                <a:lnTo>
                  <a:pt x="4735" y="150"/>
                </a:lnTo>
                <a:lnTo>
                  <a:pt x="4716" y="187"/>
                </a:lnTo>
                <a:lnTo>
                  <a:pt x="4698" y="225"/>
                </a:lnTo>
                <a:lnTo>
                  <a:pt x="4716" y="262"/>
                </a:lnTo>
                <a:lnTo>
                  <a:pt x="4735" y="281"/>
                </a:lnTo>
                <a:lnTo>
                  <a:pt x="5052" y="616"/>
                </a:lnTo>
                <a:lnTo>
                  <a:pt x="4530" y="1138"/>
                </a:lnTo>
                <a:lnTo>
                  <a:pt x="3878" y="486"/>
                </a:lnTo>
                <a:lnTo>
                  <a:pt x="3673" y="281"/>
                </a:lnTo>
                <a:lnTo>
                  <a:pt x="3654" y="262"/>
                </a:lnTo>
                <a:lnTo>
                  <a:pt x="3579" y="262"/>
                </a:lnTo>
                <a:lnTo>
                  <a:pt x="3542" y="281"/>
                </a:lnTo>
                <a:lnTo>
                  <a:pt x="3151" y="672"/>
                </a:lnTo>
                <a:lnTo>
                  <a:pt x="3132" y="709"/>
                </a:lnTo>
                <a:lnTo>
                  <a:pt x="3132" y="747"/>
                </a:lnTo>
                <a:lnTo>
                  <a:pt x="3132" y="784"/>
                </a:lnTo>
                <a:lnTo>
                  <a:pt x="3151" y="802"/>
                </a:lnTo>
                <a:lnTo>
                  <a:pt x="3356" y="1007"/>
                </a:lnTo>
                <a:lnTo>
                  <a:pt x="4922" y="2592"/>
                </a:lnTo>
                <a:lnTo>
                  <a:pt x="5127" y="2778"/>
                </a:lnTo>
                <a:lnTo>
                  <a:pt x="5145" y="2797"/>
                </a:lnTo>
                <a:lnTo>
                  <a:pt x="5182" y="2816"/>
                </a:lnTo>
                <a:lnTo>
                  <a:pt x="5220" y="2797"/>
                </a:lnTo>
                <a:lnTo>
                  <a:pt x="5257" y="2778"/>
                </a:lnTo>
                <a:lnTo>
                  <a:pt x="5648" y="2387"/>
                </a:lnTo>
                <a:lnTo>
                  <a:pt x="5667" y="2350"/>
                </a:lnTo>
                <a:lnTo>
                  <a:pt x="5667" y="2312"/>
                </a:lnTo>
                <a:lnTo>
                  <a:pt x="5667" y="2294"/>
                </a:lnTo>
                <a:lnTo>
                  <a:pt x="5648" y="2256"/>
                </a:lnTo>
                <a:lnTo>
                  <a:pt x="4791" y="1399"/>
                </a:lnTo>
                <a:lnTo>
                  <a:pt x="5313" y="877"/>
                </a:lnTo>
                <a:lnTo>
                  <a:pt x="5648" y="1213"/>
                </a:lnTo>
                <a:lnTo>
                  <a:pt x="5686" y="1231"/>
                </a:lnTo>
                <a:lnTo>
                  <a:pt x="5742" y="1231"/>
                </a:lnTo>
                <a:lnTo>
                  <a:pt x="5779" y="1213"/>
                </a:lnTo>
                <a:lnTo>
                  <a:pt x="5909" y="1082"/>
                </a:lnTo>
                <a:lnTo>
                  <a:pt x="5928" y="1045"/>
                </a:lnTo>
                <a:lnTo>
                  <a:pt x="5947" y="1007"/>
                </a:lnTo>
                <a:lnTo>
                  <a:pt x="5928" y="970"/>
                </a:lnTo>
                <a:lnTo>
                  <a:pt x="5909" y="933"/>
                </a:lnTo>
                <a:lnTo>
                  <a:pt x="4996" y="20"/>
                </a:lnTo>
                <a:lnTo>
                  <a:pt x="4959" y="1"/>
                </a:lnTo>
                <a:close/>
                <a:moveTo>
                  <a:pt x="3095" y="1268"/>
                </a:moveTo>
                <a:lnTo>
                  <a:pt x="2331" y="2033"/>
                </a:lnTo>
                <a:lnTo>
                  <a:pt x="2983" y="2666"/>
                </a:lnTo>
                <a:lnTo>
                  <a:pt x="3002" y="2704"/>
                </a:lnTo>
                <a:lnTo>
                  <a:pt x="3002" y="2741"/>
                </a:lnTo>
                <a:lnTo>
                  <a:pt x="3002" y="2778"/>
                </a:lnTo>
                <a:lnTo>
                  <a:pt x="2983" y="2797"/>
                </a:lnTo>
                <a:lnTo>
                  <a:pt x="2852" y="2927"/>
                </a:lnTo>
                <a:lnTo>
                  <a:pt x="2815" y="2946"/>
                </a:lnTo>
                <a:lnTo>
                  <a:pt x="2778" y="2965"/>
                </a:lnTo>
                <a:lnTo>
                  <a:pt x="2759" y="2946"/>
                </a:lnTo>
                <a:lnTo>
                  <a:pt x="2722" y="2927"/>
                </a:lnTo>
                <a:lnTo>
                  <a:pt x="2070" y="2294"/>
                </a:lnTo>
                <a:lnTo>
                  <a:pt x="1548" y="2816"/>
                </a:lnTo>
                <a:lnTo>
                  <a:pt x="2200" y="3468"/>
                </a:lnTo>
                <a:lnTo>
                  <a:pt x="2219" y="3487"/>
                </a:lnTo>
                <a:lnTo>
                  <a:pt x="2219" y="3524"/>
                </a:lnTo>
                <a:lnTo>
                  <a:pt x="2219" y="3561"/>
                </a:lnTo>
                <a:lnTo>
                  <a:pt x="2200" y="3598"/>
                </a:lnTo>
                <a:lnTo>
                  <a:pt x="2070" y="3729"/>
                </a:lnTo>
                <a:lnTo>
                  <a:pt x="2032" y="3748"/>
                </a:lnTo>
                <a:lnTo>
                  <a:pt x="1958" y="3748"/>
                </a:lnTo>
                <a:lnTo>
                  <a:pt x="1939" y="3729"/>
                </a:lnTo>
                <a:lnTo>
                  <a:pt x="1287" y="3077"/>
                </a:lnTo>
                <a:lnTo>
                  <a:pt x="988" y="3375"/>
                </a:lnTo>
                <a:lnTo>
                  <a:pt x="914" y="3449"/>
                </a:lnTo>
                <a:lnTo>
                  <a:pt x="858" y="3543"/>
                </a:lnTo>
                <a:lnTo>
                  <a:pt x="802" y="3636"/>
                </a:lnTo>
                <a:lnTo>
                  <a:pt x="765" y="3729"/>
                </a:lnTo>
                <a:lnTo>
                  <a:pt x="728" y="3822"/>
                </a:lnTo>
                <a:lnTo>
                  <a:pt x="709" y="3934"/>
                </a:lnTo>
                <a:lnTo>
                  <a:pt x="709" y="4027"/>
                </a:lnTo>
                <a:lnTo>
                  <a:pt x="709" y="4139"/>
                </a:lnTo>
                <a:lnTo>
                  <a:pt x="802" y="4885"/>
                </a:lnTo>
                <a:lnTo>
                  <a:pt x="19" y="5649"/>
                </a:lnTo>
                <a:lnTo>
                  <a:pt x="1" y="5667"/>
                </a:lnTo>
                <a:lnTo>
                  <a:pt x="1" y="5705"/>
                </a:lnTo>
                <a:lnTo>
                  <a:pt x="1" y="5742"/>
                </a:lnTo>
                <a:lnTo>
                  <a:pt x="19" y="5779"/>
                </a:lnTo>
                <a:lnTo>
                  <a:pt x="150" y="5910"/>
                </a:lnTo>
                <a:lnTo>
                  <a:pt x="187" y="5928"/>
                </a:lnTo>
                <a:lnTo>
                  <a:pt x="262" y="5928"/>
                </a:lnTo>
                <a:lnTo>
                  <a:pt x="280" y="5910"/>
                </a:lnTo>
                <a:lnTo>
                  <a:pt x="1063" y="5146"/>
                </a:lnTo>
                <a:lnTo>
                  <a:pt x="1790" y="5220"/>
                </a:lnTo>
                <a:lnTo>
                  <a:pt x="1995" y="5220"/>
                </a:lnTo>
                <a:lnTo>
                  <a:pt x="2107" y="5201"/>
                </a:lnTo>
                <a:lnTo>
                  <a:pt x="2200" y="5183"/>
                </a:lnTo>
                <a:lnTo>
                  <a:pt x="2293" y="5146"/>
                </a:lnTo>
                <a:lnTo>
                  <a:pt x="2386" y="5090"/>
                </a:lnTo>
                <a:lnTo>
                  <a:pt x="2480" y="5034"/>
                </a:lnTo>
                <a:lnTo>
                  <a:pt x="2554" y="4959"/>
                </a:lnTo>
                <a:lnTo>
                  <a:pt x="4661" y="2853"/>
                </a:lnTo>
                <a:lnTo>
                  <a:pt x="3095" y="1268"/>
                </a:lnTo>
                <a:close/>
              </a:path>
            </a:pathLst>
          </a:custGeom>
          <a:solidFill>
            <a:srgbClr val="92D050"/>
          </a:solidFill>
          <a:ln>
            <a:solidFill>
              <a:schemeClr val="bg1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bg1"/>
              </a:solidFill>
            </a:endParaRP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D781EE01-D4B4-4D7C-84B1-96C1E96D0357}"/>
              </a:ext>
            </a:extLst>
          </p:cNvPr>
          <p:cNvSpPr/>
          <p:nvPr/>
        </p:nvSpPr>
        <p:spPr>
          <a:xfrm>
            <a:off x="400799" y="6524947"/>
            <a:ext cx="305346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200" dirty="0" err="1"/>
              <a:t>Icon</a:t>
            </a:r>
            <a:r>
              <a:rPr lang="it-IT" sz="1200" dirty="0"/>
              <a:t> source: </a:t>
            </a:r>
            <a:r>
              <a:rPr lang="it-IT" sz="1200" dirty="0">
                <a:hlinkClick r:id="rId4"/>
              </a:rPr>
              <a:t>https://www.slidescarnival.com/</a:t>
            </a:r>
            <a:r>
              <a:rPr lang="it-IT" sz="1200" dirty="0"/>
              <a:t> </a:t>
            </a:r>
          </a:p>
        </p:txBody>
      </p:sp>
      <p:sp>
        <p:nvSpPr>
          <p:cNvPr id="8" name="Google Shape;316;p9">
            <a:extLst>
              <a:ext uri="{FF2B5EF4-FFF2-40B4-BE49-F238E27FC236}">
                <a16:creationId xmlns:a16="http://schemas.microsoft.com/office/drawing/2014/main" id="{2A4773D2-C4E4-4821-A95F-66CF8B6E12E3}"/>
              </a:ext>
            </a:extLst>
          </p:cNvPr>
          <p:cNvSpPr/>
          <p:nvPr/>
        </p:nvSpPr>
        <p:spPr>
          <a:xfrm>
            <a:off x="3563888" y="5662013"/>
            <a:ext cx="2836912" cy="12233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r>
              <a:rPr lang="bg-BG" sz="1050" kern="0" dirty="0" smtClean="0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Източник</a:t>
            </a:r>
            <a:r>
              <a:rPr lang="en-US" sz="1050" kern="0" dirty="0" smtClean="0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: </a:t>
            </a:r>
            <a:r>
              <a:rPr lang="en-US" sz="1050" kern="0" dirty="0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Advice Media (2012). The Doctor Will Skype You Now! How Video Chat Services Are Changing Healthcare, </a:t>
            </a:r>
            <a:r>
              <a:rPr lang="en-US" sz="1050" u="sng" kern="0" dirty="0">
                <a:solidFill>
                  <a:srgbClr val="000000"/>
                </a:solidFill>
                <a:ea typeface="Calibri"/>
                <a:cs typeface="Calibri"/>
                <a:sym typeface="Calibri"/>
                <a:hlinkClick r:id="rId5"/>
              </a:rPr>
              <a:t>https://advicemedia.com/blog/epatient</a:t>
            </a:r>
            <a:r>
              <a:rPr lang="en-US" sz="1050" u="sng" kern="0" dirty="0">
                <a:solidFill>
                  <a:srgbClr val="000000"/>
                </a:solidFill>
                <a:ea typeface="Calibri"/>
                <a:cs typeface="Calibri"/>
                <a:sym typeface="Calibri"/>
                <a:hlinkClick r:id="rId6"/>
              </a:rPr>
              <a:t/>
            </a:r>
            <a:br>
              <a:rPr lang="en-US" sz="1050" u="sng" kern="0" dirty="0">
                <a:solidFill>
                  <a:srgbClr val="000000"/>
                </a:solidFill>
                <a:ea typeface="Calibri"/>
                <a:cs typeface="Calibri"/>
                <a:sym typeface="Calibri"/>
                <a:hlinkClick r:id="rId6"/>
              </a:rPr>
            </a:br>
            <a:r>
              <a:rPr lang="en-US" sz="1050" u="sng" kern="0" dirty="0">
                <a:solidFill>
                  <a:srgbClr val="000000"/>
                </a:solidFill>
                <a:ea typeface="Calibri"/>
                <a:cs typeface="Calibri"/>
                <a:sym typeface="Calibri"/>
                <a:hlinkClick r:id="rId6"/>
              </a:rPr>
              <a:t>/the-doctor-will-skype-you-now-how-video-chat-services-are-</a:t>
            </a:r>
            <a:br>
              <a:rPr lang="en-US" sz="1050" u="sng" kern="0" dirty="0">
                <a:solidFill>
                  <a:srgbClr val="000000"/>
                </a:solidFill>
                <a:ea typeface="Calibri"/>
                <a:cs typeface="Calibri"/>
                <a:sym typeface="Calibri"/>
                <a:hlinkClick r:id="rId6"/>
              </a:rPr>
            </a:br>
            <a:r>
              <a:rPr lang="en-US" sz="1050" u="sng" kern="0" dirty="0">
                <a:solidFill>
                  <a:srgbClr val="000000"/>
                </a:solidFill>
                <a:ea typeface="Calibri"/>
                <a:cs typeface="Calibri"/>
                <a:sym typeface="Calibri"/>
                <a:hlinkClick r:id="rId6"/>
              </a:rPr>
              <a:t>changing-healthcare/</a:t>
            </a:r>
            <a:endParaRPr sz="1050" kern="0" dirty="0">
              <a:solidFill>
                <a:srgbClr val="000000"/>
              </a:solidFill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9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8307516"/>
              </p:ext>
            </p:extLst>
          </p:nvPr>
        </p:nvGraphicFramePr>
        <p:xfrm>
          <a:off x="-130798" y="729272"/>
          <a:ext cx="3851920" cy="1914652"/>
        </p:xfrm>
        <a:graphic>
          <a:graphicData uri="http://schemas.openxmlformats.org/drawingml/2006/table">
            <a:tbl>
              <a:tblPr/>
              <a:tblGrid>
                <a:gridCol w="3851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bg-BG" sz="3400" b="1" i="0" cap="all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СКАЙП</a:t>
                      </a:r>
                      <a:r>
                        <a:rPr lang="en-US" sz="3400" b="1" i="0" cap="all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endParaRPr lang="en-US" sz="3400" b="1" i="0" cap="all" baseline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en-US" sz="3400" b="1" i="0" cap="all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&amp; </a:t>
                      </a:r>
                      <a:r>
                        <a:rPr lang="bg-BG" sz="3400" b="1" i="0" cap="all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ЗДРАВЕОПАЗВАНЕ</a:t>
                      </a:r>
                      <a:endParaRPr lang="en-US" sz="3400" b="1" i="0" cap="all" baseline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0170" marR="901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824513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Tema di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817</TotalTime>
  <Words>716</Words>
  <Application>Microsoft Office PowerPoint</Application>
  <PresentationFormat>On-screen Show (4:3)</PresentationFormat>
  <Paragraphs>77</Paragraphs>
  <Slides>12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Tema di Office</vt:lpstr>
      <vt:lpstr>1_Tema di Office</vt:lpstr>
      <vt:lpstr>2_Tema di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RSeneca</dc:creator>
  <cp:lastModifiedBy>Windows User</cp:lastModifiedBy>
  <cp:revision>79</cp:revision>
  <dcterms:created xsi:type="dcterms:W3CDTF">2019-01-04T16:28:11Z</dcterms:created>
  <dcterms:modified xsi:type="dcterms:W3CDTF">2019-12-02T10:48:58Z</dcterms:modified>
</cp:coreProperties>
</file>